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0" r:id="rId3"/>
    <p:sldId id="258" r:id="rId4"/>
    <p:sldId id="262" r:id="rId5"/>
    <p:sldId id="261" r:id="rId6"/>
    <p:sldId id="263" r:id="rId7"/>
    <p:sldId id="281" r:id="rId8"/>
    <p:sldId id="282" r:id="rId9"/>
    <p:sldId id="283" r:id="rId10"/>
    <p:sldId id="265" r:id="rId11"/>
    <p:sldId id="287" r:id="rId12"/>
    <p:sldId id="284" r:id="rId13"/>
    <p:sldId id="273" r:id="rId14"/>
    <p:sldId id="285" r:id="rId15"/>
    <p:sldId id="286" r:id="rId16"/>
    <p:sldId id="280" r:id="rId17"/>
    <p:sldId id="277" r:id="rId1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07AF216D-5975-46FA-9361-265E04DDC7E3}">
          <p14:sldIdLst>
            <p14:sldId id="257"/>
            <p14:sldId id="260"/>
            <p14:sldId id="258"/>
            <p14:sldId id="262"/>
            <p14:sldId id="261"/>
            <p14:sldId id="263"/>
            <p14:sldId id="281"/>
            <p14:sldId id="282"/>
            <p14:sldId id="283"/>
            <p14:sldId id="265"/>
            <p14:sldId id="287"/>
            <p14:sldId id="284"/>
            <p14:sldId id="273"/>
            <p14:sldId id="285"/>
          </p14:sldIdLst>
        </p14:section>
        <p14:section name="Sezione senza titolo" id="{4FA89221-F7C6-4FA7-8769-7095F1D31445}">
          <p14:sldIdLst>
            <p14:sldId id="286"/>
            <p14:sldId id="280"/>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90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pPr algn="r"/>
            <a:fld id="{3F9AFA87-1417-4992-ABD9-27C3BC8CC883}" type="datetimeFigureOut">
              <a:rPr lang="en-US" smtClean="0"/>
              <a:pPr algn="r"/>
              <a:t>4/16/2021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sz="1000"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B1E4CB7-CB13-4810-BF18-BE31AFC64F93}" type="slidenum">
              <a:rPr lang="en-US" smtClean="0"/>
              <a:pPr/>
              <a:t>‹N›</a:t>
            </a:fld>
            <a:endParaRPr lang="en-US" sz="1000"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667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pPr algn="r"/>
            <a:fld id="{3F9AFA87-1417-4992-ABD9-27C3BC8CC883}" type="datetimeFigureOut">
              <a:rPr lang="en-US" smtClean="0"/>
              <a:pPr algn="r"/>
              <a:t>4/16/2021</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CB1E4CB7-CB13-4810-BF18-BE31AFC64F93}" type="slidenum">
              <a:rPr lang="en-US" smtClean="0"/>
              <a:pPr/>
              <a:t>‹N›</a:t>
            </a:fld>
            <a:endParaRPr lang="en-US" sz="1000" dirty="0"/>
          </a:p>
        </p:txBody>
      </p:sp>
    </p:spTree>
    <p:extLst>
      <p:ext uri="{BB962C8B-B14F-4D97-AF65-F5344CB8AC3E}">
        <p14:creationId xmlns:p14="http://schemas.microsoft.com/office/powerpoint/2010/main" val="226582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pPr algn="r"/>
            <a:fld id="{3F9AFA87-1417-4992-ABD9-27C3BC8CC883}" type="datetimeFigureOut">
              <a:rPr lang="en-US" smtClean="0"/>
              <a:pPr algn="r"/>
              <a:t>4/16/2021</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CB1E4CB7-CB13-4810-BF18-BE31AFC64F93}" type="slidenum">
              <a:rPr lang="en-US" smtClean="0"/>
              <a:pPr/>
              <a:t>‹N›</a:t>
            </a:fld>
            <a:endParaRPr lang="en-US" sz="1000" dirty="0"/>
          </a:p>
        </p:txBody>
      </p:sp>
    </p:spTree>
    <p:extLst>
      <p:ext uri="{BB962C8B-B14F-4D97-AF65-F5344CB8AC3E}">
        <p14:creationId xmlns:p14="http://schemas.microsoft.com/office/powerpoint/2010/main" val="4172622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pPr algn="r"/>
            <a:fld id="{3F9AFA87-1417-4992-ABD9-27C3BC8CC883}" type="datetimeFigureOut">
              <a:rPr lang="en-US" smtClean="0"/>
              <a:pPr algn="r"/>
              <a:t>4/16/2021</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CB1E4CB7-CB13-4810-BF18-BE31AFC64F93}" type="slidenum">
              <a:rPr lang="en-US" smtClean="0"/>
              <a:pPr/>
              <a:t>‹N›</a:t>
            </a:fld>
            <a:endParaRPr lang="en-US" sz="1000" dirty="0"/>
          </a:p>
        </p:txBody>
      </p:sp>
    </p:spTree>
    <p:extLst>
      <p:ext uri="{BB962C8B-B14F-4D97-AF65-F5344CB8AC3E}">
        <p14:creationId xmlns:p14="http://schemas.microsoft.com/office/powerpoint/2010/main" val="3162402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pPr algn="r"/>
            <a:fld id="{3F9AFA87-1417-4992-ABD9-27C3BC8CC883}" type="datetimeFigureOut">
              <a:rPr lang="en-US" smtClean="0"/>
              <a:pPr algn="r"/>
              <a:t>4/16/2021</a:t>
            </a:fld>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CB1E4CB7-CB13-4810-BF18-BE31AFC64F93}" type="slidenum">
              <a:rPr lang="en-US" smtClean="0"/>
              <a:pPr/>
              <a:t>‹N›</a:t>
            </a:fld>
            <a:endParaRPr lang="en-US" sz="1000"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989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pPr algn="r"/>
            <a:fld id="{3F9AFA87-1417-4992-ABD9-27C3BC8CC883}" type="datetimeFigureOut">
              <a:rPr lang="en-US" smtClean="0"/>
              <a:pPr algn="r"/>
              <a:t>4/16/2021</a:t>
            </a:fld>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7" name="Slide Number Placeholder 6"/>
          <p:cNvSpPr>
            <a:spLocks noGrp="1"/>
          </p:cNvSpPr>
          <p:nvPr>
            <p:ph type="sldNum" sz="quarter" idx="12"/>
          </p:nvPr>
        </p:nvSpPr>
        <p:spPr/>
        <p:txBody>
          <a:bodyPr/>
          <a:lstStyle/>
          <a:p>
            <a:fld id="{CB1E4CB7-CB13-4810-BF18-BE31AFC64F93}" type="slidenum">
              <a:rPr lang="en-US" smtClean="0"/>
              <a:pPr/>
              <a:t>‹N›</a:t>
            </a:fld>
            <a:endParaRPr lang="en-US" sz="1000" dirty="0"/>
          </a:p>
        </p:txBody>
      </p:sp>
    </p:spTree>
    <p:extLst>
      <p:ext uri="{BB962C8B-B14F-4D97-AF65-F5344CB8AC3E}">
        <p14:creationId xmlns:p14="http://schemas.microsoft.com/office/powerpoint/2010/main" val="2409938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pPr algn="r"/>
            <a:fld id="{3F9AFA87-1417-4992-ABD9-27C3BC8CC883}" type="datetimeFigureOut">
              <a:rPr lang="en-US" smtClean="0"/>
              <a:pPr algn="r"/>
              <a:t>4/16/2021</a:t>
            </a:fld>
            <a:endParaRPr lang="en-US" dirty="0"/>
          </a:p>
        </p:txBody>
      </p:sp>
      <p:sp>
        <p:nvSpPr>
          <p:cNvPr id="8" name="Footer Placeholder 7"/>
          <p:cNvSpPr>
            <a:spLocks noGrp="1"/>
          </p:cNvSpPr>
          <p:nvPr>
            <p:ph type="ftr" sz="quarter" idx="11"/>
          </p:nvPr>
        </p:nvSpPr>
        <p:spPr/>
        <p:txBody>
          <a:bodyPr/>
          <a:lstStyle/>
          <a:p>
            <a:endParaRPr lang="en-US" sz="1000" dirty="0"/>
          </a:p>
        </p:txBody>
      </p:sp>
      <p:sp>
        <p:nvSpPr>
          <p:cNvPr id="9" name="Slide Number Placeholder 8"/>
          <p:cNvSpPr>
            <a:spLocks noGrp="1"/>
          </p:cNvSpPr>
          <p:nvPr>
            <p:ph type="sldNum" sz="quarter" idx="12"/>
          </p:nvPr>
        </p:nvSpPr>
        <p:spPr/>
        <p:txBody>
          <a:bodyPr/>
          <a:lstStyle/>
          <a:p>
            <a:fld id="{CB1E4CB7-CB13-4810-BF18-BE31AFC64F93}" type="slidenum">
              <a:rPr lang="en-US" smtClean="0"/>
              <a:pPr/>
              <a:t>‹N›</a:t>
            </a:fld>
            <a:endParaRPr lang="en-US" sz="1000" dirty="0"/>
          </a:p>
        </p:txBody>
      </p:sp>
    </p:spTree>
    <p:extLst>
      <p:ext uri="{BB962C8B-B14F-4D97-AF65-F5344CB8AC3E}">
        <p14:creationId xmlns:p14="http://schemas.microsoft.com/office/powerpoint/2010/main" val="1768008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pPr algn="r"/>
            <a:fld id="{3F9AFA87-1417-4992-ABD9-27C3BC8CC883}" type="datetimeFigureOut">
              <a:rPr lang="en-US" smtClean="0"/>
              <a:pPr algn="r"/>
              <a:t>4/16/2021</a:t>
            </a:fld>
            <a:endParaRPr lang="en-US" dirty="0"/>
          </a:p>
        </p:txBody>
      </p:sp>
      <p:sp>
        <p:nvSpPr>
          <p:cNvPr id="4" name="Footer Placeholder 3"/>
          <p:cNvSpPr>
            <a:spLocks noGrp="1"/>
          </p:cNvSpPr>
          <p:nvPr>
            <p:ph type="ftr" sz="quarter" idx="11"/>
          </p:nvPr>
        </p:nvSpPr>
        <p:spPr/>
        <p:txBody>
          <a:bodyPr/>
          <a:lstStyle/>
          <a:p>
            <a:endParaRPr lang="en-US" sz="1000" dirty="0"/>
          </a:p>
        </p:txBody>
      </p:sp>
      <p:sp>
        <p:nvSpPr>
          <p:cNvPr id="5" name="Slide Number Placeholder 4"/>
          <p:cNvSpPr>
            <a:spLocks noGrp="1"/>
          </p:cNvSpPr>
          <p:nvPr>
            <p:ph type="sldNum" sz="quarter" idx="12"/>
          </p:nvPr>
        </p:nvSpPr>
        <p:spPr/>
        <p:txBody>
          <a:bodyPr/>
          <a:lstStyle/>
          <a:p>
            <a:fld id="{CB1E4CB7-CB13-4810-BF18-BE31AFC64F93}" type="slidenum">
              <a:rPr lang="en-US" smtClean="0"/>
              <a:pPr/>
              <a:t>‹N›</a:t>
            </a:fld>
            <a:endParaRPr lang="en-US" sz="1000" dirty="0"/>
          </a:p>
        </p:txBody>
      </p:sp>
    </p:spTree>
    <p:extLst>
      <p:ext uri="{BB962C8B-B14F-4D97-AF65-F5344CB8AC3E}">
        <p14:creationId xmlns:p14="http://schemas.microsoft.com/office/powerpoint/2010/main" val="1677905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fld id="{3F9AFA87-1417-4992-ABD9-27C3BC8CC883}" type="datetimeFigureOut">
              <a:rPr lang="en-US" smtClean="0"/>
              <a:pPr algn="r"/>
              <a:t>4/16/2021</a:t>
            </a:fld>
            <a:endParaRPr lang="en-US" dirty="0"/>
          </a:p>
        </p:txBody>
      </p:sp>
      <p:sp>
        <p:nvSpPr>
          <p:cNvPr id="3" name="Footer Placeholder 2"/>
          <p:cNvSpPr>
            <a:spLocks noGrp="1"/>
          </p:cNvSpPr>
          <p:nvPr>
            <p:ph type="ftr" sz="quarter" idx="11"/>
          </p:nvPr>
        </p:nvSpPr>
        <p:spPr/>
        <p:txBody>
          <a:bodyPr/>
          <a:lstStyle/>
          <a:p>
            <a:endParaRPr lang="en-US" sz="1000" dirty="0"/>
          </a:p>
        </p:txBody>
      </p:sp>
      <p:sp>
        <p:nvSpPr>
          <p:cNvPr id="4" name="Slide Number Placeholder 3"/>
          <p:cNvSpPr>
            <a:spLocks noGrp="1"/>
          </p:cNvSpPr>
          <p:nvPr>
            <p:ph type="sldNum" sz="quarter" idx="12"/>
          </p:nvPr>
        </p:nvSpPr>
        <p:spPr/>
        <p:txBody>
          <a:bodyPr/>
          <a:lstStyle/>
          <a:p>
            <a:fld id="{CB1E4CB7-CB13-4810-BF18-BE31AFC64F93}" type="slidenum">
              <a:rPr lang="en-US" smtClean="0"/>
              <a:pPr/>
              <a:t>‹N›</a:t>
            </a:fld>
            <a:endParaRPr lang="en-US" sz="1000" dirty="0"/>
          </a:p>
        </p:txBody>
      </p:sp>
    </p:spTree>
    <p:extLst>
      <p:ext uri="{BB962C8B-B14F-4D97-AF65-F5344CB8AC3E}">
        <p14:creationId xmlns:p14="http://schemas.microsoft.com/office/powerpoint/2010/main" val="3524935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pPr algn="r"/>
            <a:fld id="{3F9AFA87-1417-4992-ABD9-27C3BC8CC883}" type="datetimeFigureOut">
              <a:rPr lang="en-US" smtClean="0"/>
              <a:pPr algn="r"/>
              <a:t>4/16/2021</a:t>
            </a:fld>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7" name="Slide Number Placeholder 6"/>
          <p:cNvSpPr>
            <a:spLocks noGrp="1"/>
          </p:cNvSpPr>
          <p:nvPr>
            <p:ph type="sldNum" sz="quarter" idx="12"/>
          </p:nvPr>
        </p:nvSpPr>
        <p:spPr/>
        <p:txBody>
          <a:bodyPr/>
          <a:lstStyle/>
          <a:p>
            <a:fld id="{CB1E4CB7-CB13-4810-BF18-BE31AFC64F93}" type="slidenum">
              <a:rPr lang="en-US" smtClean="0"/>
              <a:pPr/>
              <a:t>‹N›</a:t>
            </a:fld>
            <a:endParaRPr lang="en-US" sz="1000" dirty="0"/>
          </a:p>
        </p:txBody>
      </p:sp>
    </p:spTree>
    <p:extLst>
      <p:ext uri="{BB962C8B-B14F-4D97-AF65-F5344CB8AC3E}">
        <p14:creationId xmlns:p14="http://schemas.microsoft.com/office/powerpoint/2010/main" val="2272907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pPr algn="r"/>
            <a:fld id="{3F9AFA87-1417-4992-ABD9-27C3BC8CC883}" type="datetimeFigureOut">
              <a:rPr lang="en-US" smtClean="0"/>
              <a:pPr algn="r"/>
              <a:t>4/16/2021</a:t>
            </a:fld>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7" name="Slide Number Placeholder 6"/>
          <p:cNvSpPr>
            <a:spLocks noGrp="1"/>
          </p:cNvSpPr>
          <p:nvPr>
            <p:ph type="sldNum" sz="quarter" idx="12"/>
          </p:nvPr>
        </p:nvSpPr>
        <p:spPr/>
        <p:txBody>
          <a:bodyPr/>
          <a:lstStyle/>
          <a:p>
            <a:fld id="{CB1E4CB7-CB13-4810-BF18-BE31AFC64F93}" type="slidenum">
              <a:rPr lang="en-US" smtClean="0"/>
              <a:pPr/>
              <a:t>‹N›</a:t>
            </a:fld>
            <a:endParaRPr lang="en-US" sz="1000" dirty="0"/>
          </a:p>
        </p:txBody>
      </p:sp>
    </p:spTree>
    <p:extLst>
      <p:ext uri="{BB962C8B-B14F-4D97-AF65-F5344CB8AC3E}">
        <p14:creationId xmlns:p14="http://schemas.microsoft.com/office/powerpoint/2010/main" val="1893050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pPr algn="r"/>
            <a:fld id="{3F9AFA87-1417-4992-ABD9-27C3BC8CC883}" type="datetimeFigureOut">
              <a:rPr lang="en-US" smtClean="0"/>
              <a:pPr algn="r"/>
              <a:t>4/16/2021</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sz="1000"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CB1E4CB7-CB13-4810-BF18-BE31AFC64F93}" type="slidenum">
              <a:rPr lang="en-US" smtClean="0"/>
              <a:pPr/>
              <a:t>‹N›</a:t>
            </a:fld>
            <a:endParaRPr lang="en-US" sz="1000" dirty="0"/>
          </a:p>
        </p:txBody>
      </p:sp>
    </p:spTree>
    <p:extLst>
      <p:ext uri="{BB962C8B-B14F-4D97-AF65-F5344CB8AC3E}">
        <p14:creationId xmlns:p14="http://schemas.microsoft.com/office/powerpoint/2010/main" val="5581268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5.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jpeg"/><Relationship Id="rId7" Type="http://schemas.openxmlformats.org/officeDocument/2006/relationships/image" Target="../media/image20.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png"/><Relationship Id="rId10" Type="http://schemas.openxmlformats.org/officeDocument/2006/relationships/image" Target="../media/image46.jpeg"/><Relationship Id="rId4" Type="http://schemas.openxmlformats.org/officeDocument/2006/relationships/image" Target="../media/image41.jpe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17.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33B252-6E78-48A3-94E5-ED9860350F44}"/>
              </a:ext>
            </a:extLst>
          </p:cNvPr>
          <p:cNvSpPr>
            <a:spLocks noGrp="1"/>
          </p:cNvSpPr>
          <p:nvPr>
            <p:ph type="ctrTitle"/>
          </p:nvPr>
        </p:nvSpPr>
        <p:spPr>
          <a:xfrm>
            <a:off x="1109980" y="380010"/>
            <a:ext cx="9966960" cy="2546070"/>
          </a:xfrm>
        </p:spPr>
        <p:txBody>
          <a:bodyPr>
            <a:normAutofit/>
          </a:bodyPr>
          <a:lstStyle/>
          <a:p>
            <a:r>
              <a:rPr lang="en-GB" dirty="0"/>
              <a:t>ROLE OF NUTRITION IN SPORT 2.0 </a:t>
            </a:r>
          </a:p>
        </p:txBody>
      </p:sp>
      <p:sp>
        <p:nvSpPr>
          <p:cNvPr id="3" name="Sottotitolo 2">
            <a:extLst>
              <a:ext uri="{FF2B5EF4-FFF2-40B4-BE49-F238E27FC236}">
                <a16:creationId xmlns:a16="http://schemas.microsoft.com/office/drawing/2014/main" id="{824C72FB-0B51-4181-AAC1-0B7BB5458312}"/>
              </a:ext>
            </a:extLst>
          </p:cNvPr>
          <p:cNvSpPr>
            <a:spLocks noGrp="1"/>
          </p:cNvSpPr>
          <p:nvPr>
            <p:ph type="subTitle" idx="1"/>
          </p:nvPr>
        </p:nvSpPr>
        <p:spPr>
          <a:xfrm>
            <a:off x="1448273" y="2878044"/>
            <a:ext cx="8767860" cy="1388165"/>
          </a:xfrm>
        </p:spPr>
        <p:txBody>
          <a:bodyPr>
            <a:normAutofit/>
          </a:bodyPr>
          <a:lstStyle/>
          <a:p>
            <a:r>
              <a:rPr lang="it-IT" dirty="0"/>
              <a:t>Francesco Di Martino Comaschi</a:t>
            </a:r>
          </a:p>
        </p:txBody>
      </p:sp>
      <p:pic>
        <p:nvPicPr>
          <p:cNvPr id="8" name="Immagine 7">
            <a:extLst>
              <a:ext uri="{FF2B5EF4-FFF2-40B4-BE49-F238E27FC236}">
                <a16:creationId xmlns:a16="http://schemas.microsoft.com/office/drawing/2014/main" id="{F00DDD40-E04D-47C7-9C09-56A305FEAA25}"/>
              </a:ext>
            </a:extLst>
          </p:cNvPr>
          <p:cNvPicPr>
            <a:picLocks noChangeAspect="1"/>
          </p:cNvPicPr>
          <p:nvPr/>
        </p:nvPicPr>
        <p:blipFill>
          <a:blip r:embed="rId2"/>
          <a:stretch>
            <a:fillRect/>
          </a:stretch>
        </p:blipFill>
        <p:spPr>
          <a:xfrm>
            <a:off x="2181793" y="4120737"/>
            <a:ext cx="7823333" cy="2206180"/>
          </a:xfrm>
          <a:prstGeom prst="rect">
            <a:avLst/>
          </a:prstGeom>
        </p:spPr>
      </p:pic>
    </p:spTree>
    <p:extLst>
      <p:ext uri="{BB962C8B-B14F-4D97-AF65-F5344CB8AC3E}">
        <p14:creationId xmlns:p14="http://schemas.microsoft.com/office/powerpoint/2010/main" val="2669487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C4F1C3-3ADD-491F-8C66-57912A242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0B323FE0-DFB0-4368-A3C2-FC1402A98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4BCA77F-6A46-46C1-822E-DF8DB6F08D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0513689-D00A-4D15-B8A3-AA50EC4B2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AB5ABF80-2CA7-4E17-B99D-F397EA72A39D}"/>
              </a:ext>
            </a:extLst>
          </p:cNvPr>
          <p:cNvSpPr>
            <a:spLocks noGrp="1"/>
          </p:cNvSpPr>
          <p:nvPr>
            <p:ph type="title"/>
          </p:nvPr>
        </p:nvSpPr>
        <p:spPr>
          <a:xfrm>
            <a:off x="1447023" y="124124"/>
            <a:ext cx="8640201" cy="1001231"/>
          </a:xfrm>
        </p:spPr>
        <p:txBody>
          <a:bodyPr vert="horz" lIns="91440" tIns="45720" rIns="91440" bIns="45720" rtlCol="0" anchor="b">
            <a:normAutofit/>
          </a:bodyPr>
          <a:lstStyle/>
          <a:p>
            <a:pPr algn="ctr">
              <a:lnSpc>
                <a:spcPct val="85000"/>
              </a:lnSpc>
            </a:pPr>
            <a:r>
              <a:rPr lang="en-US" sz="4000" b="1" cap="all" dirty="0">
                <a:solidFill>
                  <a:schemeClr val="tx1"/>
                </a:solidFill>
              </a:rPr>
              <a:t>Protein's intake</a:t>
            </a:r>
          </a:p>
        </p:txBody>
      </p:sp>
      <p:pic>
        <p:nvPicPr>
          <p:cNvPr id="8" name="Immagine 7">
            <a:extLst>
              <a:ext uri="{FF2B5EF4-FFF2-40B4-BE49-F238E27FC236}">
                <a16:creationId xmlns:a16="http://schemas.microsoft.com/office/drawing/2014/main" id="{67602D57-5EE6-4FED-9DEB-8C3FB1099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140" y="243840"/>
            <a:ext cx="1439209" cy="2036617"/>
          </a:xfrm>
          <a:prstGeom prst="ellipse">
            <a:avLst/>
          </a:prstGeom>
          <a:ln>
            <a:noFill/>
          </a:ln>
          <a:effectLst>
            <a:softEdge rad="112500"/>
          </a:effectLst>
        </p:spPr>
      </p:pic>
      <p:sp>
        <p:nvSpPr>
          <p:cNvPr id="6" name="CasellaDiTesto 5">
            <a:extLst>
              <a:ext uri="{FF2B5EF4-FFF2-40B4-BE49-F238E27FC236}">
                <a16:creationId xmlns:a16="http://schemas.microsoft.com/office/drawing/2014/main" id="{9B539C2D-84F0-436D-9AF9-4277A694BBBA}"/>
              </a:ext>
            </a:extLst>
          </p:cNvPr>
          <p:cNvSpPr txBox="1"/>
          <p:nvPr/>
        </p:nvSpPr>
        <p:spPr>
          <a:xfrm>
            <a:off x="1919283" y="1068692"/>
            <a:ext cx="8348354" cy="16312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Proteins are like the '' building blocks '' of our body, especially our muscles, but they can also be used as a form of energy. The ideal quantity to consume them daily is linked to the body weight of a single individual and his physical activity; the higher they are, the higher the need for protein.</a:t>
            </a:r>
            <a:endParaRPr kumimoji="0" lang="en-GB"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2" name="CasellaDiTesto 11">
            <a:extLst>
              <a:ext uri="{FF2B5EF4-FFF2-40B4-BE49-F238E27FC236}">
                <a16:creationId xmlns:a16="http://schemas.microsoft.com/office/drawing/2014/main" id="{665720A5-811B-446A-9541-DFBF3A914598}"/>
              </a:ext>
            </a:extLst>
          </p:cNvPr>
          <p:cNvSpPr txBox="1"/>
          <p:nvPr/>
        </p:nvSpPr>
        <p:spPr>
          <a:xfrm>
            <a:off x="702062" y="3398956"/>
            <a:ext cx="5391398"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Sedentary  people 0,8 g per kg/day.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Athletes 1,2-1,4g per kg/day.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Professional Athletes 1,6-1,7 g per kg/day.</a:t>
            </a:r>
          </a:p>
        </p:txBody>
      </p:sp>
      <p:sp>
        <p:nvSpPr>
          <p:cNvPr id="14" name="CasellaDiTesto 13">
            <a:extLst>
              <a:ext uri="{FF2B5EF4-FFF2-40B4-BE49-F238E27FC236}">
                <a16:creationId xmlns:a16="http://schemas.microsoft.com/office/drawing/2014/main" id="{4BA4B356-C9E9-41DF-8ABA-66711234575F}"/>
              </a:ext>
            </a:extLst>
          </p:cNvPr>
          <p:cNvSpPr txBox="1"/>
          <p:nvPr/>
        </p:nvSpPr>
        <p:spPr>
          <a:xfrm>
            <a:off x="849717" y="5591215"/>
            <a:ext cx="1084747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Corbel" panose="020B0503020204020204"/>
                <a:ea typeface="+mn-ea"/>
                <a:cs typeface="+mn-cs"/>
              </a:rPr>
              <a:t>The optimal protein amount in a meal or in a pre-workout snack is about 20-25 grams. Higher intakes do not give extra benefits, but some cases may cause adverse effects.   </a:t>
            </a:r>
          </a:p>
        </p:txBody>
      </p:sp>
      <p:pic>
        <p:nvPicPr>
          <p:cNvPr id="3" name="Immagine 2">
            <a:extLst>
              <a:ext uri="{FF2B5EF4-FFF2-40B4-BE49-F238E27FC236}">
                <a16:creationId xmlns:a16="http://schemas.microsoft.com/office/drawing/2014/main" id="{86B1CD3B-34DB-44A8-ABDC-CCFE3662CCC6}"/>
              </a:ext>
            </a:extLst>
          </p:cNvPr>
          <p:cNvPicPr>
            <a:picLocks noChangeAspect="1"/>
          </p:cNvPicPr>
          <p:nvPr/>
        </p:nvPicPr>
        <p:blipFill>
          <a:blip r:embed="rId3"/>
          <a:stretch>
            <a:fillRect/>
          </a:stretch>
        </p:blipFill>
        <p:spPr>
          <a:xfrm>
            <a:off x="10004623" y="312898"/>
            <a:ext cx="1853345" cy="1390008"/>
          </a:xfrm>
          <a:prstGeom prst="rect">
            <a:avLst/>
          </a:prstGeom>
        </p:spPr>
      </p:pic>
      <p:pic>
        <p:nvPicPr>
          <p:cNvPr id="4" name="Immagine 3">
            <a:extLst>
              <a:ext uri="{FF2B5EF4-FFF2-40B4-BE49-F238E27FC236}">
                <a16:creationId xmlns:a16="http://schemas.microsoft.com/office/drawing/2014/main" id="{96C7531A-7CC3-44E8-99FD-59B5F3F696E8}"/>
              </a:ext>
            </a:extLst>
          </p:cNvPr>
          <p:cNvPicPr>
            <a:picLocks noChangeAspect="1"/>
          </p:cNvPicPr>
          <p:nvPr/>
        </p:nvPicPr>
        <p:blipFill>
          <a:blip r:embed="rId4"/>
          <a:stretch>
            <a:fillRect/>
          </a:stretch>
        </p:blipFill>
        <p:spPr>
          <a:xfrm>
            <a:off x="6208169" y="2595843"/>
            <a:ext cx="4895260" cy="2988669"/>
          </a:xfrm>
          <a:prstGeom prst="rect">
            <a:avLst/>
          </a:prstGeom>
        </p:spPr>
      </p:pic>
    </p:spTree>
    <p:extLst>
      <p:ext uri="{BB962C8B-B14F-4D97-AF65-F5344CB8AC3E}">
        <p14:creationId xmlns:p14="http://schemas.microsoft.com/office/powerpoint/2010/main" val="18550088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C4F1C3-3ADD-491F-8C66-57912A242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0B323FE0-DFB0-4368-A3C2-FC1402A98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4BCA77F-6A46-46C1-822E-DF8DB6F08D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0513689-D00A-4D15-B8A3-AA50EC4B2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AB5ABF80-2CA7-4E17-B99D-F397EA72A39D}"/>
              </a:ext>
            </a:extLst>
          </p:cNvPr>
          <p:cNvSpPr>
            <a:spLocks noGrp="1"/>
          </p:cNvSpPr>
          <p:nvPr>
            <p:ph type="title"/>
          </p:nvPr>
        </p:nvSpPr>
        <p:spPr>
          <a:xfrm>
            <a:off x="1447023" y="124124"/>
            <a:ext cx="8640201" cy="1001231"/>
          </a:xfrm>
        </p:spPr>
        <p:txBody>
          <a:bodyPr vert="horz" lIns="91440" tIns="45720" rIns="91440" bIns="45720" rtlCol="0" anchor="b">
            <a:normAutofit/>
          </a:bodyPr>
          <a:lstStyle/>
          <a:p>
            <a:pPr algn="ctr">
              <a:lnSpc>
                <a:spcPct val="85000"/>
              </a:lnSpc>
            </a:pPr>
            <a:r>
              <a:rPr lang="en-US" sz="4000" b="1" cap="all" dirty="0">
                <a:solidFill>
                  <a:schemeClr val="tx1"/>
                </a:solidFill>
              </a:rPr>
              <a:t>Ideas of post-workout snacks </a:t>
            </a:r>
          </a:p>
        </p:txBody>
      </p:sp>
      <p:pic>
        <p:nvPicPr>
          <p:cNvPr id="8" name="Immagine 7">
            <a:extLst>
              <a:ext uri="{FF2B5EF4-FFF2-40B4-BE49-F238E27FC236}">
                <a16:creationId xmlns:a16="http://schemas.microsoft.com/office/drawing/2014/main" id="{67602D57-5EE6-4FED-9DEB-8C3FB1099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140" y="243840"/>
            <a:ext cx="1439209" cy="2036617"/>
          </a:xfrm>
          <a:prstGeom prst="ellipse">
            <a:avLst/>
          </a:prstGeom>
          <a:ln>
            <a:noFill/>
          </a:ln>
          <a:effectLst>
            <a:softEdge rad="112500"/>
          </a:effectLst>
        </p:spPr>
      </p:pic>
      <p:pic>
        <p:nvPicPr>
          <p:cNvPr id="3" name="Immagine 2">
            <a:extLst>
              <a:ext uri="{FF2B5EF4-FFF2-40B4-BE49-F238E27FC236}">
                <a16:creationId xmlns:a16="http://schemas.microsoft.com/office/drawing/2014/main" id="{86B1CD3B-34DB-44A8-ABDC-CCFE3662CCC6}"/>
              </a:ext>
            </a:extLst>
          </p:cNvPr>
          <p:cNvPicPr>
            <a:picLocks noChangeAspect="1"/>
          </p:cNvPicPr>
          <p:nvPr/>
        </p:nvPicPr>
        <p:blipFill>
          <a:blip r:embed="rId3"/>
          <a:stretch>
            <a:fillRect/>
          </a:stretch>
        </p:blipFill>
        <p:spPr>
          <a:xfrm>
            <a:off x="10100124" y="212442"/>
            <a:ext cx="1853345" cy="1390008"/>
          </a:xfrm>
          <a:prstGeom prst="rect">
            <a:avLst/>
          </a:prstGeom>
        </p:spPr>
      </p:pic>
      <p:pic>
        <p:nvPicPr>
          <p:cNvPr id="10" name="Immagine 9">
            <a:extLst>
              <a:ext uri="{FF2B5EF4-FFF2-40B4-BE49-F238E27FC236}">
                <a16:creationId xmlns:a16="http://schemas.microsoft.com/office/drawing/2014/main" id="{DA70AD78-0A94-442C-B6C7-58D371E0D39C}"/>
              </a:ext>
            </a:extLst>
          </p:cNvPr>
          <p:cNvPicPr>
            <a:picLocks noChangeAspect="1"/>
          </p:cNvPicPr>
          <p:nvPr/>
        </p:nvPicPr>
        <p:blipFill>
          <a:blip r:embed="rId4"/>
          <a:stretch>
            <a:fillRect/>
          </a:stretch>
        </p:blipFill>
        <p:spPr>
          <a:xfrm>
            <a:off x="412173" y="2700645"/>
            <a:ext cx="4147952" cy="2875913"/>
          </a:xfrm>
          <a:prstGeom prst="rect">
            <a:avLst/>
          </a:prstGeom>
        </p:spPr>
      </p:pic>
      <p:pic>
        <p:nvPicPr>
          <p:cNvPr id="15" name="Immagine 14">
            <a:extLst>
              <a:ext uri="{FF2B5EF4-FFF2-40B4-BE49-F238E27FC236}">
                <a16:creationId xmlns:a16="http://schemas.microsoft.com/office/drawing/2014/main" id="{A8855D00-3797-4E8D-AF44-C8BFAF64F098}"/>
              </a:ext>
            </a:extLst>
          </p:cNvPr>
          <p:cNvPicPr>
            <a:picLocks noChangeAspect="1"/>
          </p:cNvPicPr>
          <p:nvPr/>
        </p:nvPicPr>
        <p:blipFill>
          <a:blip r:embed="rId5"/>
          <a:stretch>
            <a:fillRect/>
          </a:stretch>
        </p:blipFill>
        <p:spPr>
          <a:xfrm>
            <a:off x="5449303" y="1717808"/>
            <a:ext cx="1677637" cy="2199759"/>
          </a:xfrm>
          <a:prstGeom prst="rect">
            <a:avLst/>
          </a:prstGeom>
        </p:spPr>
      </p:pic>
      <p:pic>
        <p:nvPicPr>
          <p:cNvPr id="16" name="Immagine 15">
            <a:extLst>
              <a:ext uri="{FF2B5EF4-FFF2-40B4-BE49-F238E27FC236}">
                <a16:creationId xmlns:a16="http://schemas.microsoft.com/office/drawing/2014/main" id="{4958D9E9-13AC-4BC5-B253-01533792C295}"/>
              </a:ext>
            </a:extLst>
          </p:cNvPr>
          <p:cNvPicPr>
            <a:picLocks noChangeAspect="1"/>
          </p:cNvPicPr>
          <p:nvPr/>
        </p:nvPicPr>
        <p:blipFill rotWithShape="1">
          <a:blip r:embed="rId6"/>
          <a:srcRect l="24601" t="-1321" r="24106" b="1321"/>
          <a:stretch/>
        </p:blipFill>
        <p:spPr>
          <a:xfrm>
            <a:off x="9123009" y="1689806"/>
            <a:ext cx="1099270" cy="2143125"/>
          </a:xfrm>
          <a:prstGeom prst="rect">
            <a:avLst/>
          </a:prstGeom>
        </p:spPr>
      </p:pic>
      <p:pic>
        <p:nvPicPr>
          <p:cNvPr id="17" name="Immagine 16">
            <a:extLst>
              <a:ext uri="{FF2B5EF4-FFF2-40B4-BE49-F238E27FC236}">
                <a16:creationId xmlns:a16="http://schemas.microsoft.com/office/drawing/2014/main" id="{3626C14F-091B-4216-9E47-FC0CA18E149F}"/>
              </a:ext>
            </a:extLst>
          </p:cNvPr>
          <p:cNvPicPr>
            <a:picLocks noChangeAspect="1"/>
          </p:cNvPicPr>
          <p:nvPr/>
        </p:nvPicPr>
        <p:blipFill>
          <a:blip r:embed="rId7"/>
          <a:stretch>
            <a:fillRect/>
          </a:stretch>
        </p:blipFill>
        <p:spPr>
          <a:xfrm>
            <a:off x="7281319" y="4638752"/>
            <a:ext cx="1975408" cy="1975408"/>
          </a:xfrm>
          <a:prstGeom prst="rect">
            <a:avLst/>
          </a:prstGeom>
        </p:spPr>
      </p:pic>
      <p:sp>
        <p:nvSpPr>
          <p:cNvPr id="18" name="Segno di addizione 17">
            <a:extLst>
              <a:ext uri="{FF2B5EF4-FFF2-40B4-BE49-F238E27FC236}">
                <a16:creationId xmlns:a16="http://schemas.microsoft.com/office/drawing/2014/main" id="{D03B8073-1CF2-45A7-9F28-B4738FF760CE}"/>
              </a:ext>
            </a:extLst>
          </p:cNvPr>
          <p:cNvSpPr/>
          <p:nvPr/>
        </p:nvSpPr>
        <p:spPr>
          <a:xfrm>
            <a:off x="7766462" y="3733800"/>
            <a:ext cx="807522" cy="805814"/>
          </a:xfrm>
          <a:prstGeom prst="mathPl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5646149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C4F1C3-3ADD-491F-8C66-57912A242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0B323FE0-DFB0-4368-A3C2-FC1402A98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4BCA77F-6A46-46C1-822E-DF8DB6F08D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0513689-D00A-4D15-B8A3-AA50EC4B2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AB5ABF80-2CA7-4E17-B99D-F397EA72A39D}"/>
              </a:ext>
            </a:extLst>
          </p:cNvPr>
          <p:cNvSpPr>
            <a:spLocks noGrp="1"/>
          </p:cNvSpPr>
          <p:nvPr>
            <p:ph type="title"/>
          </p:nvPr>
        </p:nvSpPr>
        <p:spPr>
          <a:xfrm>
            <a:off x="1447023" y="124124"/>
            <a:ext cx="8640201" cy="1001231"/>
          </a:xfrm>
        </p:spPr>
        <p:txBody>
          <a:bodyPr vert="horz" lIns="91440" tIns="45720" rIns="91440" bIns="45720" rtlCol="0" anchor="b">
            <a:normAutofit/>
          </a:bodyPr>
          <a:lstStyle/>
          <a:p>
            <a:pPr algn="ctr">
              <a:lnSpc>
                <a:spcPct val="85000"/>
              </a:lnSpc>
            </a:pPr>
            <a:r>
              <a:rPr lang="en-US" sz="4000" b="1" cap="all" dirty="0">
                <a:solidFill>
                  <a:schemeClr val="tx1"/>
                </a:solidFill>
              </a:rPr>
              <a:t>Beetroot juice</a:t>
            </a:r>
          </a:p>
        </p:txBody>
      </p:sp>
      <p:pic>
        <p:nvPicPr>
          <p:cNvPr id="4" name="Immagine 3">
            <a:extLst>
              <a:ext uri="{FF2B5EF4-FFF2-40B4-BE49-F238E27FC236}">
                <a16:creationId xmlns:a16="http://schemas.microsoft.com/office/drawing/2014/main" id="{3FAB5138-86B1-4775-B514-6813ECB85A50}"/>
              </a:ext>
            </a:extLst>
          </p:cNvPr>
          <p:cNvPicPr>
            <a:picLocks noChangeAspect="1"/>
          </p:cNvPicPr>
          <p:nvPr/>
        </p:nvPicPr>
        <p:blipFill>
          <a:blip r:embed="rId2"/>
          <a:stretch>
            <a:fillRect/>
          </a:stretch>
        </p:blipFill>
        <p:spPr>
          <a:xfrm>
            <a:off x="789316" y="1616485"/>
            <a:ext cx="2198011" cy="4632730"/>
          </a:xfrm>
          <a:prstGeom prst="rect">
            <a:avLst/>
          </a:prstGeom>
        </p:spPr>
      </p:pic>
      <p:pic>
        <p:nvPicPr>
          <p:cNvPr id="5" name="Immagine 4">
            <a:extLst>
              <a:ext uri="{FF2B5EF4-FFF2-40B4-BE49-F238E27FC236}">
                <a16:creationId xmlns:a16="http://schemas.microsoft.com/office/drawing/2014/main" id="{281633F9-DBED-4C7F-B2CE-A8B7F7A3DF68}"/>
              </a:ext>
            </a:extLst>
          </p:cNvPr>
          <p:cNvPicPr>
            <a:picLocks noChangeAspect="1"/>
          </p:cNvPicPr>
          <p:nvPr/>
        </p:nvPicPr>
        <p:blipFill>
          <a:blip r:embed="rId3"/>
          <a:stretch>
            <a:fillRect/>
          </a:stretch>
        </p:blipFill>
        <p:spPr>
          <a:xfrm>
            <a:off x="10358490" y="328514"/>
            <a:ext cx="1597290" cy="1505843"/>
          </a:xfrm>
          <a:prstGeom prst="rect">
            <a:avLst/>
          </a:prstGeom>
        </p:spPr>
      </p:pic>
      <p:sp>
        <p:nvSpPr>
          <p:cNvPr id="3" name="CasellaDiTesto 2">
            <a:extLst>
              <a:ext uri="{FF2B5EF4-FFF2-40B4-BE49-F238E27FC236}">
                <a16:creationId xmlns:a16="http://schemas.microsoft.com/office/drawing/2014/main" id="{9908A07A-4983-4255-B9E5-051BA8355EAE}"/>
              </a:ext>
            </a:extLst>
          </p:cNvPr>
          <p:cNvSpPr txBox="1"/>
          <p:nvPr/>
        </p:nvSpPr>
        <p:spPr>
          <a:xfrm>
            <a:off x="4310384" y="1266240"/>
            <a:ext cx="3206338" cy="3416320"/>
          </a:xfrm>
          <a:prstGeom prst="rect">
            <a:avLst/>
          </a:prstGeom>
          <a:noFill/>
        </p:spPr>
        <p:txBody>
          <a:bodyPr wrap="square" rtlCol="0">
            <a:spAutoFit/>
          </a:bodyPr>
          <a:lstStyle/>
          <a:p>
            <a:r>
              <a:rPr lang="en-GB" b="1" dirty="0"/>
              <a:t>BENEFITS:</a:t>
            </a:r>
          </a:p>
          <a:p>
            <a:pPr marL="285750" indent="-285750">
              <a:buFont typeface="Arial" panose="020B0604020202020204" pitchFamily="34" charset="0"/>
              <a:buChar char="•"/>
            </a:pPr>
            <a:r>
              <a:rPr lang="en-GB" dirty="0"/>
              <a:t>Increase blood flow and oxygen exchange.</a:t>
            </a:r>
          </a:p>
          <a:p>
            <a:pPr marL="285750" indent="-285750">
              <a:buFont typeface="Arial" panose="020B0604020202020204" pitchFamily="34" charset="0"/>
              <a:buChar char="•"/>
            </a:pPr>
            <a:r>
              <a:rPr lang="en-GB" dirty="0"/>
              <a:t>In the energy release and its efficiencies.</a:t>
            </a:r>
          </a:p>
          <a:p>
            <a:pPr marL="285750" indent="-285750">
              <a:buFont typeface="Arial" panose="020B0604020202020204" pitchFamily="34" charset="0"/>
              <a:buChar char="•"/>
            </a:pPr>
            <a:r>
              <a:rPr lang="en-GB" dirty="0"/>
              <a:t>Strengthening of muscle contraction.</a:t>
            </a:r>
          </a:p>
          <a:p>
            <a:pPr marL="285750" indent="-285750">
              <a:buFont typeface="Arial" panose="020B0604020202020204" pitchFamily="34" charset="0"/>
              <a:buChar char="•"/>
            </a:pPr>
            <a:r>
              <a:rPr lang="en-GB" dirty="0"/>
              <a:t>Suitable for short and high intensive workouts as crossfit or skipping rope.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6" name="Immagine 5">
            <a:extLst>
              <a:ext uri="{FF2B5EF4-FFF2-40B4-BE49-F238E27FC236}">
                <a16:creationId xmlns:a16="http://schemas.microsoft.com/office/drawing/2014/main" id="{D4715ADA-4760-4893-B018-80DC7D1D5E7E}"/>
              </a:ext>
            </a:extLst>
          </p:cNvPr>
          <p:cNvPicPr>
            <a:picLocks noChangeAspect="1"/>
          </p:cNvPicPr>
          <p:nvPr/>
        </p:nvPicPr>
        <p:blipFill rotWithShape="1">
          <a:blip r:embed="rId4"/>
          <a:srcRect l="12771" r="57827"/>
          <a:stretch/>
        </p:blipFill>
        <p:spPr>
          <a:xfrm>
            <a:off x="8860019" y="2363189"/>
            <a:ext cx="1846084" cy="3139322"/>
          </a:xfrm>
          <a:prstGeom prst="rect">
            <a:avLst/>
          </a:prstGeom>
        </p:spPr>
      </p:pic>
      <p:pic>
        <p:nvPicPr>
          <p:cNvPr id="8" name="Immagine 7">
            <a:extLst>
              <a:ext uri="{FF2B5EF4-FFF2-40B4-BE49-F238E27FC236}">
                <a16:creationId xmlns:a16="http://schemas.microsoft.com/office/drawing/2014/main" id="{D63E8EBC-19AE-4B0F-BD05-4451189CA17C}"/>
              </a:ext>
            </a:extLst>
          </p:cNvPr>
          <p:cNvPicPr>
            <a:picLocks noChangeAspect="1"/>
          </p:cNvPicPr>
          <p:nvPr/>
        </p:nvPicPr>
        <p:blipFill rotWithShape="1">
          <a:blip r:embed="rId5"/>
          <a:srcRect l="4325" t="12992" r="18225" b="5338"/>
          <a:stretch/>
        </p:blipFill>
        <p:spPr>
          <a:xfrm>
            <a:off x="4567954" y="4300174"/>
            <a:ext cx="3240126" cy="2226031"/>
          </a:xfrm>
          <a:prstGeom prst="rect">
            <a:avLst/>
          </a:prstGeom>
        </p:spPr>
      </p:pic>
    </p:spTree>
    <p:extLst>
      <p:ext uri="{BB962C8B-B14F-4D97-AF65-F5344CB8AC3E}">
        <p14:creationId xmlns:p14="http://schemas.microsoft.com/office/powerpoint/2010/main" val="119834208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C4F1C3-3ADD-491F-8C66-57912A242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0B323FE0-DFB0-4368-A3C2-FC1402A98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4BCA77F-6A46-46C1-822E-DF8DB6F08D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0513689-D00A-4D15-B8A3-AA50EC4B2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AB5ABF80-2CA7-4E17-B99D-F397EA72A39D}"/>
              </a:ext>
            </a:extLst>
          </p:cNvPr>
          <p:cNvSpPr>
            <a:spLocks noGrp="1"/>
          </p:cNvSpPr>
          <p:nvPr>
            <p:ph type="title"/>
          </p:nvPr>
        </p:nvSpPr>
        <p:spPr>
          <a:xfrm>
            <a:off x="1773359" y="26408"/>
            <a:ext cx="8640201" cy="941853"/>
          </a:xfrm>
        </p:spPr>
        <p:txBody>
          <a:bodyPr vert="horz" lIns="91440" tIns="45720" rIns="91440" bIns="45720" rtlCol="0" anchor="b">
            <a:normAutofit/>
          </a:bodyPr>
          <a:lstStyle/>
          <a:p>
            <a:pPr algn="ctr">
              <a:lnSpc>
                <a:spcPct val="85000"/>
              </a:lnSpc>
            </a:pPr>
            <a:r>
              <a:rPr lang="en-US" sz="4000" b="1" cap="all" dirty="0">
                <a:solidFill>
                  <a:schemeClr val="tx1"/>
                </a:solidFill>
              </a:rPr>
              <a:t>Gut microbiome</a:t>
            </a:r>
          </a:p>
        </p:txBody>
      </p:sp>
      <p:pic>
        <p:nvPicPr>
          <p:cNvPr id="8" name="Immagine 7" descr="Immagine che contiene persona, interni&#10;&#10;Descrizione generata automaticamente">
            <a:extLst>
              <a:ext uri="{FF2B5EF4-FFF2-40B4-BE49-F238E27FC236}">
                <a16:creationId xmlns:a16="http://schemas.microsoft.com/office/drawing/2014/main" id="{7C9CFA90-7713-45E9-9FFB-6EF21C5D9F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040" y="236221"/>
            <a:ext cx="2070327" cy="1530931"/>
          </a:xfrm>
          <a:prstGeom prst="ellipse">
            <a:avLst/>
          </a:prstGeom>
          <a:ln>
            <a:noFill/>
          </a:ln>
          <a:effectLst>
            <a:softEdge rad="112500"/>
          </a:effectLst>
        </p:spPr>
      </p:pic>
      <p:sp>
        <p:nvSpPr>
          <p:cNvPr id="4" name="CasellaDiTesto 3">
            <a:extLst>
              <a:ext uri="{FF2B5EF4-FFF2-40B4-BE49-F238E27FC236}">
                <a16:creationId xmlns:a16="http://schemas.microsoft.com/office/drawing/2014/main" id="{B3669808-D04A-4A2D-A3F6-CFF70AD08018}"/>
              </a:ext>
            </a:extLst>
          </p:cNvPr>
          <p:cNvSpPr txBox="1"/>
          <p:nvPr/>
        </p:nvSpPr>
        <p:spPr>
          <a:xfrm>
            <a:off x="2642537" y="1032728"/>
            <a:ext cx="7370058"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 gut microbiome consists of the collective genome of microbes inhabiting the gut (symbiotic and pathogenic) including bacteria, archaea, viruses, and fungi.</a:t>
            </a:r>
            <a:endParaRPr kumimoji="0" lang="en-GB"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CasellaDiTesto 4">
            <a:extLst>
              <a:ext uri="{FF2B5EF4-FFF2-40B4-BE49-F238E27FC236}">
                <a16:creationId xmlns:a16="http://schemas.microsoft.com/office/drawing/2014/main" id="{F23783EB-0A6C-42DA-80FC-47C881FBCD19}"/>
              </a:ext>
            </a:extLst>
          </p:cNvPr>
          <p:cNvSpPr txBox="1"/>
          <p:nvPr/>
        </p:nvSpPr>
        <p:spPr>
          <a:xfrm>
            <a:off x="689325" y="3022328"/>
            <a:ext cx="3906425" cy="369331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Control digestion.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Benefits in the immune system</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May contribute to prevent weight gain, high blood sugar, high cholesterol and other disorders.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Protects pathogen bacteria.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Synthesis of K group vitamins.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pic>
        <p:nvPicPr>
          <p:cNvPr id="6" name="Immagine 5">
            <a:extLst>
              <a:ext uri="{FF2B5EF4-FFF2-40B4-BE49-F238E27FC236}">
                <a16:creationId xmlns:a16="http://schemas.microsoft.com/office/drawing/2014/main" id="{0771991F-1018-4E3E-A57C-479B73F4139A}"/>
              </a:ext>
            </a:extLst>
          </p:cNvPr>
          <p:cNvPicPr>
            <a:picLocks noChangeAspect="1"/>
          </p:cNvPicPr>
          <p:nvPr/>
        </p:nvPicPr>
        <p:blipFill>
          <a:blip r:embed="rId3"/>
          <a:stretch>
            <a:fillRect/>
          </a:stretch>
        </p:blipFill>
        <p:spPr>
          <a:xfrm>
            <a:off x="7148945" y="2523521"/>
            <a:ext cx="3906425" cy="2197364"/>
          </a:xfrm>
          <a:prstGeom prst="rect">
            <a:avLst/>
          </a:prstGeom>
        </p:spPr>
      </p:pic>
      <p:sp>
        <p:nvSpPr>
          <p:cNvPr id="12" name="CasellaDiTesto 11">
            <a:extLst>
              <a:ext uri="{FF2B5EF4-FFF2-40B4-BE49-F238E27FC236}">
                <a16:creationId xmlns:a16="http://schemas.microsoft.com/office/drawing/2014/main" id="{2D61D5AD-8F74-4E59-BB6D-19F74B708418}"/>
              </a:ext>
            </a:extLst>
          </p:cNvPr>
          <p:cNvSpPr txBox="1"/>
          <p:nvPr/>
        </p:nvSpPr>
        <p:spPr>
          <a:xfrm>
            <a:off x="7148945" y="5272398"/>
            <a:ext cx="4025736"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Corbel" panose="020B0503020204020204"/>
              </a:rPr>
              <a:t>“There are more bacteria than cells in our body.”</a:t>
            </a:r>
            <a:br>
              <a:rPr kumimoji="0" lang="it-IT" sz="1800" b="0" i="0" u="none" strike="noStrike" kern="1200" cap="none" spc="0" normalizeH="0" baseline="0" noProof="0" dirty="0">
                <a:ln>
                  <a:noFill/>
                </a:ln>
                <a:solidFill>
                  <a:srgbClr val="FFFFFF"/>
                </a:solidFill>
                <a:effectLst/>
                <a:uLnTx/>
                <a:uFillTx/>
                <a:latin typeface="Corbel" panose="020B0503020204020204"/>
                <a:ea typeface="+mn-ea"/>
                <a:cs typeface="+mn-cs"/>
              </a:rPr>
            </a:br>
            <a:r>
              <a:rPr kumimoji="0" lang="en-GB" sz="1800" b="0" i="0" u="none" strike="noStrike" kern="1200" cap="none" spc="0" normalizeH="0" baseline="0" noProof="0" dirty="0">
                <a:ln>
                  <a:noFill/>
                </a:ln>
                <a:solidFill>
                  <a:srgbClr val="FFFFFF"/>
                </a:solidFill>
                <a:effectLst/>
                <a:uLnTx/>
                <a:uFillTx/>
                <a:latin typeface="Corbel" panose="020B0503020204020204"/>
                <a:ea typeface="+mn-ea"/>
                <a:cs typeface="+mn-cs"/>
              </a:rPr>
              <a:t>. </a:t>
            </a:r>
          </a:p>
        </p:txBody>
      </p:sp>
    </p:spTree>
    <p:extLst>
      <p:ext uri="{BB962C8B-B14F-4D97-AF65-F5344CB8AC3E}">
        <p14:creationId xmlns:p14="http://schemas.microsoft.com/office/powerpoint/2010/main" val="17250331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C4F1C3-3ADD-491F-8C66-57912A242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0B323FE0-DFB0-4368-A3C2-FC1402A98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4BCA77F-6A46-46C1-822E-DF8DB6F08D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0513689-D00A-4D15-B8A3-AA50EC4B2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AB5ABF80-2CA7-4E17-B99D-F397EA72A39D}"/>
              </a:ext>
            </a:extLst>
          </p:cNvPr>
          <p:cNvSpPr>
            <a:spLocks noGrp="1"/>
          </p:cNvSpPr>
          <p:nvPr>
            <p:ph type="title"/>
          </p:nvPr>
        </p:nvSpPr>
        <p:spPr>
          <a:xfrm>
            <a:off x="1773359" y="322034"/>
            <a:ext cx="8640201" cy="941853"/>
          </a:xfrm>
        </p:spPr>
        <p:txBody>
          <a:bodyPr vert="horz" lIns="91440" tIns="45720" rIns="91440" bIns="45720" rtlCol="0" anchor="b">
            <a:normAutofit/>
          </a:bodyPr>
          <a:lstStyle/>
          <a:p>
            <a:pPr algn="ctr">
              <a:lnSpc>
                <a:spcPct val="85000"/>
              </a:lnSpc>
            </a:pPr>
            <a:r>
              <a:rPr lang="en-US" sz="4000" b="1" cap="all" dirty="0">
                <a:solidFill>
                  <a:schemeClr val="tx1"/>
                </a:solidFill>
              </a:rPr>
              <a:t>prebiotic vs Probiotic</a:t>
            </a:r>
          </a:p>
        </p:txBody>
      </p:sp>
      <p:pic>
        <p:nvPicPr>
          <p:cNvPr id="8" name="Immagine 7" descr="Immagine che contiene persona, interni&#10;&#10;Descrizione generata automaticamente">
            <a:extLst>
              <a:ext uri="{FF2B5EF4-FFF2-40B4-BE49-F238E27FC236}">
                <a16:creationId xmlns:a16="http://schemas.microsoft.com/office/drawing/2014/main" id="{7C9CFA90-7713-45E9-9FFB-6EF21C5D9F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040" y="236221"/>
            <a:ext cx="2070327" cy="1530931"/>
          </a:xfrm>
          <a:prstGeom prst="ellipse">
            <a:avLst/>
          </a:prstGeom>
          <a:ln>
            <a:noFill/>
          </a:ln>
          <a:effectLst>
            <a:softEdge rad="112500"/>
          </a:effectLst>
        </p:spPr>
      </p:pic>
      <p:pic>
        <p:nvPicPr>
          <p:cNvPr id="2050" name="Picture 2" descr="Preserving the green life of bananas - Packaging Europe">
            <a:extLst>
              <a:ext uri="{FF2B5EF4-FFF2-40B4-BE49-F238E27FC236}">
                <a16:creationId xmlns:a16="http://schemas.microsoft.com/office/drawing/2014/main" id="{25C8959C-27AC-40D7-B503-F3D9C1F60E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37" t="8243" r="12658" b="13109"/>
          <a:stretch/>
        </p:blipFill>
        <p:spPr bwMode="auto">
          <a:xfrm>
            <a:off x="876772" y="2116774"/>
            <a:ext cx="1793173" cy="13122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rganic Active Manuka 227g | Daylesford">
            <a:extLst>
              <a:ext uri="{FF2B5EF4-FFF2-40B4-BE49-F238E27FC236}">
                <a16:creationId xmlns:a16="http://schemas.microsoft.com/office/drawing/2014/main" id="{296628B5-C2C1-403D-93FF-BD20ACF293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21" t="29741" r="26527" b="11847"/>
          <a:stretch/>
        </p:blipFill>
        <p:spPr bwMode="auto">
          <a:xfrm>
            <a:off x="3320640" y="2124393"/>
            <a:ext cx="1016588" cy="1312226"/>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32023C37-0E83-47FA-A842-BE66AF80FED0}"/>
              </a:ext>
            </a:extLst>
          </p:cNvPr>
          <p:cNvPicPr>
            <a:picLocks noChangeAspect="1"/>
          </p:cNvPicPr>
          <p:nvPr/>
        </p:nvPicPr>
        <p:blipFill>
          <a:blip r:embed="rId5"/>
          <a:stretch>
            <a:fillRect/>
          </a:stretch>
        </p:blipFill>
        <p:spPr>
          <a:xfrm>
            <a:off x="876772" y="3697038"/>
            <a:ext cx="1793173" cy="1084430"/>
          </a:xfrm>
          <a:prstGeom prst="rect">
            <a:avLst/>
          </a:prstGeom>
        </p:spPr>
      </p:pic>
      <p:pic>
        <p:nvPicPr>
          <p:cNvPr id="2054" name="Picture 6" descr="Organic Kidney Beans 500g | Daylesford">
            <a:extLst>
              <a:ext uri="{FF2B5EF4-FFF2-40B4-BE49-F238E27FC236}">
                <a16:creationId xmlns:a16="http://schemas.microsoft.com/office/drawing/2014/main" id="{8948F690-610A-4F07-BCFE-1EAD1B23C79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359" t="-7049" r="-6359" b="17805"/>
          <a:stretch/>
        </p:blipFill>
        <p:spPr bwMode="auto">
          <a:xfrm>
            <a:off x="3312178" y="3444238"/>
            <a:ext cx="1361673" cy="1401278"/>
          </a:xfrm>
          <a:prstGeom prst="rect">
            <a:avLst/>
          </a:prstGeom>
          <a:noFill/>
          <a:extLst>
            <a:ext uri="{909E8E84-426E-40DD-AFC4-6F175D3DCCD1}">
              <a14:hiddenFill xmlns:a14="http://schemas.microsoft.com/office/drawing/2010/main">
                <a:solidFill>
                  <a:srgbClr val="FFFFFF"/>
                </a:solidFill>
              </a14:hiddenFill>
            </a:ext>
          </a:extLst>
        </p:spPr>
      </p:pic>
      <p:pic>
        <p:nvPicPr>
          <p:cNvPr id="14" name="Immagine 13">
            <a:extLst>
              <a:ext uri="{FF2B5EF4-FFF2-40B4-BE49-F238E27FC236}">
                <a16:creationId xmlns:a16="http://schemas.microsoft.com/office/drawing/2014/main" id="{B351DC93-AE8B-4A08-B9CD-727B9369B244}"/>
              </a:ext>
            </a:extLst>
          </p:cNvPr>
          <p:cNvPicPr>
            <a:picLocks noChangeAspect="1"/>
          </p:cNvPicPr>
          <p:nvPr/>
        </p:nvPicPr>
        <p:blipFill>
          <a:blip r:embed="rId7"/>
          <a:stretch>
            <a:fillRect/>
          </a:stretch>
        </p:blipFill>
        <p:spPr>
          <a:xfrm>
            <a:off x="7369783" y="1717853"/>
            <a:ext cx="811497" cy="1335045"/>
          </a:xfrm>
          <a:prstGeom prst="rect">
            <a:avLst/>
          </a:prstGeom>
        </p:spPr>
      </p:pic>
      <p:pic>
        <p:nvPicPr>
          <p:cNvPr id="15" name="Immagine 14">
            <a:extLst>
              <a:ext uri="{FF2B5EF4-FFF2-40B4-BE49-F238E27FC236}">
                <a16:creationId xmlns:a16="http://schemas.microsoft.com/office/drawing/2014/main" id="{7BD2B41B-753E-4CD8-BD9F-EE78255C580A}"/>
              </a:ext>
            </a:extLst>
          </p:cNvPr>
          <p:cNvPicPr>
            <a:picLocks noChangeAspect="1"/>
          </p:cNvPicPr>
          <p:nvPr/>
        </p:nvPicPr>
        <p:blipFill>
          <a:blip r:embed="rId8"/>
          <a:stretch>
            <a:fillRect/>
          </a:stretch>
        </p:blipFill>
        <p:spPr>
          <a:xfrm>
            <a:off x="8790913" y="1560921"/>
            <a:ext cx="960552" cy="1484766"/>
          </a:xfrm>
          <a:prstGeom prst="rect">
            <a:avLst/>
          </a:prstGeom>
        </p:spPr>
      </p:pic>
      <p:pic>
        <p:nvPicPr>
          <p:cNvPr id="16" name="Immagine 15">
            <a:extLst>
              <a:ext uri="{FF2B5EF4-FFF2-40B4-BE49-F238E27FC236}">
                <a16:creationId xmlns:a16="http://schemas.microsoft.com/office/drawing/2014/main" id="{CB0925D1-B21F-4C2A-BD30-2B8942BF6061}"/>
              </a:ext>
            </a:extLst>
          </p:cNvPr>
          <p:cNvPicPr>
            <a:picLocks noChangeAspect="1"/>
          </p:cNvPicPr>
          <p:nvPr/>
        </p:nvPicPr>
        <p:blipFill>
          <a:blip r:embed="rId9"/>
          <a:stretch>
            <a:fillRect/>
          </a:stretch>
        </p:blipFill>
        <p:spPr>
          <a:xfrm>
            <a:off x="7341897" y="3261647"/>
            <a:ext cx="983368" cy="1816339"/>
          </a:xfrm>
          <a:prstGeom prst="rect">
            <a:avLst/>
          </a:prstGeom>
        </p:spPr>
      </p:pic>
      <p:pic>
        <p:nvPicPr>
          <p:cNvPr id="2056" name="Picture 8" descr="2 for £10 on Purearth 550ml water kefir | Abel &amp; Cole">
            <a:extLst>
              <a:ext uri="{FF2B5EF4-FFF2-40B4-BE49-F238E27FC236}">
                <a16:creationId xmlns:a16="http://schemas.microsoft.com/office/drawing/2014/main" id="{FC083605-C2F8-48DB-8055-E3EAEAA55FA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5327" t="5658" r="34284" b="5486"/>
          <a:stretch/>
        </p:blipFill>
        <p:spPr bwMode="auto">
          <a:xfrm>
            <a:off x="8930244" y="3342720"/>
            <a:ext cx="807491" cy="1818533"/>
          </a:xfrm>
          <a:prstGeom prst="rect">
            <a:avLst/>
          </a:prstGeom>
          <a:noFill/>
          <a:extLst>
            <a:ext uri="{909E8E84-426E-40DD-AFC4-6F175D3DCCD1}">
              <a14:hiddenFill xmlns:a14="http://schemas.microsoft.com/office/drawing/2010/main">
                <a:solidFill>
                  <a:srgbClr val="FFFFFF"/>
                </a:solidFill>
              </a14:hiddenFill>
            </a:ext>
          </a:extLst>
        </p:spPr>
      </p:pic>
      <p:sp>
        <p:nvSpPr>
          <p:cNvPr id="17" name="CasellaDiTesto 16">
            <a:extLst>
              <a:ext uri="{FF2B5EF4-FFF2-40B4-BE49-F238E27FC236}">
                <a16:creationId xmlns:a16="http://schemas.microsoft.com/office/drawing/2014/main" id="{95E7A762-C80A-4117-A438-167CC1071EE4}"/>
              </a:ext>
            </a:extLst>
          </p:cNvPr>
          <p:cNvSpPr txBox="1"/>
          <p:nvPr/>
        </p:nvSpPr>
        <p:spPr>
          <a:xfrm>
            <a:off x="1282535" y="5161253"/>
            <a:ext cx="3391316" cy="1754326"/>
          </a:xfrm>
          <a:prstGeom prst="rect">
            <a:avLst/>
          </a:prstGeom>
          <a:noFill/>
        </p:spPr>
        <p:txBody>
          <a:bodyPr wrap="square" rtlCol="0">
            <a:spAutoFit/>
          </a:bodyPr>
          <a:lstStyle/>
          <a:p>
            <a:r>
              <a:rPr lang="en-GB" b="1" dirty="0"/>
              <a:t>PREBIOTIC</a:t>
            </a:r>
            <a:r>
              <a:rPr lang="en-GB" dirty="0"/>
              <a:t> </a:t>
            </a:r>
            <a:r>
              <a:rPr lang="en-US" dirty="0"/>
              <a:t>are compounds in food that induce the growth or activity of beneficial microorganisms.  THEY </a:t>
            </a:r>
            <a:r>
              <a:rPr lang="en-US" u="sng" dirty="0"/>
              <a:t>DO NOT </a:t>
            </a:r>
            <a:r>
              <a:rPr lang="en-US" dirty="0"/>
              <a:t>CONTAIN MICRORGANISMS. </a:t>
            </a:r>
            <a:endParaRPr lang="en-GB" dirty="0"/>
          </a:p>
          <a:p>
            <a:endParaRPr lang="en-GB" dirty="0"/>
          </a:p>
        </p:txBody>
      </p:sp>
      <p:sp>
        <p:nvSpPr>
          <p:cNvPr id="22" name="CasellaDiTesto 21">
            <a:extLst>
              <a:ext uri="{FF2B5EF4-FFF2-40B4-BE49-F238E27FC236}">
                <a16:creationId xmlns:a16="http://schemas.microsoft.com/office/drawing/2014/main" id="{FF0C691E-12B7-48A2-AB74-E7C94691880C}"/>
              </a:ext>
            </a:extLst>
          </p:cNvPr>
          <p:cNvSpPr txBox="1"/>
          <p:nvPr/>
        </p:nvSpPr>
        <p:spPr>
          <a:xfrm>
            <a:off x="7194467" y="5222645"/>
            <a:ext cx="3219093" cy="1477328"/>
          </a:xfrm>
          <a:prstGeom prst="rect">
            <a:avLst/>
          </a:prstGeom>
          <a:noFill/>
        </p:spPr>
        <p:txBody>
          <a:bodyPr wrap="square" rtlCol="0">
            <a:spAutoFit/>
          </a:bodyPr>
          <a:lstStyle/>
          <a:p>
            <a:r>
              <a:rPr lang="en-GB" b="1" dirty="0"/>
              <a:t>PROBIOTIC</a:t>
            </a:r>
            <a:r>
              <a:rPr lang="en-GB" dirty="0"/>
              <a:t> are foods that contain </a:t>
            </a:r>
            <a:r>
              <a:rPr lang="en-US" dirty="0"/>
              <a:t> live microorganisms,  used to improving or restoring the gut flora.</a:t>
            </a:r>
            <a:endParaRPr lang="en-GB" dirty="0"/>
          </a:p>
          <a:p>
            <a:endParaRPr lang="en-GB" dirty="0"/>
          </a:p>
        </p:txBody>
      </p:sp>
    </p:spTree>
    <p:extLst>
      <p:ext uri="{BB962C8B-B14F-4D97-AF65-F5344CB8AC3E}">
        <p14:creationId xmlns:p14="http://schemas.microsoft.com/office/powerpoint/2010/main" val="228695008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C4F1C3-3ADD-491F-8C66-57912A242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0B323FE0-DFB0-4368-A3C2-FC1402A98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4BCA77F-6A46-46C1-822E-DF8DB6F08D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0513689-D00A-4D15-B8A3-AA50EC4B2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AB5ABF80-2CA7-4E17-B99D-F397EA72A39D}"/>
              </a:ext>
            </a:extLst>
          </p:cNvPr>
          <p:cNvSpPr>
            <a:spLocks noGrp="1"/>
          </p:cNvSpPr>
          <p:nvPr>
            <p:ph type="title"/>
          </p:nvPr>
        </p:nvSpPr>
        <p:spPr>
          <a:xfrm>
            <a:off x="1568060" y="207281"/>
            <a:ext cx="8640201" cy="1167486"/>
          </a:xfrm>
        </p:spPr>
        <p:txBody>
          <a:bodyPr vert="horz" lIns="91440" tIns="45720" rIns="91440" bIns="45720" rtlCol="0" anchor="b">
            <a:normAutofit/>
          </a:bodyPr>
          <a:lstStyle/>
          <a:p>
            <a:pPr algn="ctr">
              <a:lnSpc>
                <a:spcPct val="85000"/>
              </a:lnSpc>
            </a:pPr>
            <a:r>
              <a:rPr lang="en-US" sz="4000" b="1" cap="all" dirty="0">
                <a:solidFill>
                  <a:schemeClr val="tx1"/>
                </a:solidFill>
              </a:rPr>
              <a:t>Ideas for future products</a:t>
            </a:r>
          </a:p>
        </p:txBody>
      </p:sp>
      <p:pic>
        <p:nvPicPr>
          <p:cNvPr id="3" name="Immagine 2">
            <a:extLst>
              <a:ext uri="{FF2B5EF4-FFF2-40B4-BE49-F238E27FC236}">
                <a16:creationId xmlns:a16="http://schemas.microsoft.com/office/drawing/2014/main" id="{72045B66-B7B3-41AB-B04A-5C43387C9DB2}"/>
              </a:ext>
            </a:extLst>
          </p:cNvPr>
          <p:cNvPicPr>
            <a:picLocks noChangeAspect="1"/>
          </p:cNvPicPr>
          <p:nvPr/>
        </p:nvPicPr>
        <p:blipFill>
          <a:blip r:embed="rId2"/>
          <a:stretch>
            <a:fillRect/>
          </a:stretch>
        </p:blipFill>
        <p:spPr>
          <a:xfrm>
            <a:off x="318829" y="243840"/>
            <a:ext cx="1457070" cy="2036240"/>
          </a:xfrm>
          <a:prstGeom prst="rect">
            <a:avLst/>
          </a:prstGeom>
        </p:spPr>
      </p:pic>
      <p:sp>
        <p:nvSpPr>
          <p:cNvPr id="5" name="CasellaDiTesto 4">
            <a:extLst>
              <a:ext uri="{FF2B5EF4-FFF2-40B4-BE49-F238E27FC236}">
                <a16:creationId xmlns:a16="http://schemas.microsoft.com/office/drawing/2014/main" id="{E861B13D-DC76-4D50-A646-629A31FB70C7}"/>
              </a:ext>
            </a:extLst>
          </p:cNvPr>
          <p:cNvSpPr txBox="1"/>
          <p:nvPr/>
        </p:nvSpPr>
        <p:spPr>
          <a:xfrm>
            <a:off x="1680167" y="1861306"/>
            <a:ext cx="3457115"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SHIRATAKI PASTA</a:t>
            </a:r>
          </a:p>
        </p:txBody>
      </p:sp>
      <p:sp>
        <p:nvSpPr>
          <p:cNvPr id="6" name="CasellaDiTesto 5">
            <a:extLst>
              <a:ext uri="{FF2B5EF4-FFF2-40B4-BE49-F238E27FC236}">
                <a16:creationId xmlns:a16="http://schemas.microsoft.com/office/drawing/2014/main" id="{72BCD955-76FE-47E6-ACE8-B0EE946B403D}"/>
              </a:ext>
            </a:extLst>
          </p:cNvPr>
          <p:cNvSpPr txBox="1"/>
          <p:nvPr/>
        </p:nvSpPr>
        <p:spPr>
          <a:xfrm>
            <a:off x="1062419" y="4766058"/>
            <a:ext cx="4154028"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Shirataki are translucent, gelatinous traditional Japanese noodles made from the konjac yam.  Easy to digest, low calories, low G.I. and facilitates intestinal transit. </a:t>
            </a:r>
          </a:p>
        </p:txBody>
      </p:sp>
      <p:pic>
        <p:nvPicPr>
          <p:cNvPr id="14" name="Picture 2" descr="Shirataki Noodles: What Are These Low Carb &quot;Miracle&quot; Noodles?">
            <a:extLst>
              <a:ext uri="{FF2B5EF4-FFF2-40B4-BE49-F238E27FC236}">
                <a16:creationId xmlns:a16="http://schemas.microsoft.com/office/drawing/2014/main" id="{43C28B01-A1F0-49B0-9270-FDF88D3BCA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622"/>
          <a:stretch/>
        </p:blipFill>
        <p:spPr bwMode="auto">
          <a:xfrm>
            <a:off x="1320497" y="2367724"/>
            <a:ext cx="2923514" cy="22154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ukaku is a different animal at Inter' - Belgian striker wasn't 'happy' at  Man Utd, says Ince | Goal.com">
            <a:extLst>
              <a:ext uri="{FF2B5EF4-FFF2-40B4-BE49-F238E27FC236}">
                <a16:creationId xmlns:a16="http://schemas.microsoft.com/office/drawing/2014/main" id="{AA3AFB8C-4F41-40F3-9918-522E2E6451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79" r="16105"/>
          <a:stretch/>
        </p:blipFill>
        <p:spPr bwMode="auto">
          <a:xfrm>
            <a:off x="7469579" y="2061361"/>
            <a:ext cx="3042253" cy="2538380"/>
          </a:xfrm>
          <a:prstGeom prst="rect">
            <a:avLst/>
          </a:prstGeom>
          <a:noFill/>
          <a:extLst>
            <a:ext uri="{909E8E84-426E-40DD-AFC4-6F175D3DCCD1}">
              <a14:hiddenFill xmlns:a14="http://schemas.microsoft.com/office/drawing/2010/main">
                <a:solidFill>
                  <a:srgbClr val="FFFFFF"/>
                </a:solidFill>
              </a14:hiddenFill>
            </a:ext>
          </a:extLst>
        </p:spPr>
      </p:pic>
      <p:sp>
        <p:nvSpPr>
          <p:cNvPr id="10" name="CasellaDiTesto 9">
            <a:extLst>
              <a:ext uri="{FF2B5EF4-FFF2-40B4-BE49-F238E27FC236}">
                <a16:creationId xmlns:a16="http://schemas.microsoft.com/office/drawing/2014/main" id="{7D7B8038-61FF-49A2-8AB2-E0138AC2FBC6}"/>
              </a:ext>
            </a:extLst>
          </p:cNvPr>
          <p:cNvSpPr txBox="1"/>
          <p:nvPr/>
        </p:nvSpPr>
        <p:spPr>
          <a:xfrm>
            <a:off x="7362702" y="4603282"/>
            <a:ext cx="3479470" cy="2308324"/>
          </a:xfrm>
          <a:prstGeom prst="rect">
            <a:avLst/>
          </a:prstGeom>
          <a:noFill/>
        </p:spPr>
        <p:txBody>
          <a:bodyPr wrap="square" rtlCol="0">
            <a:spAutoFit/>
          </a:bodyPr>
          <a:lstStyle/>
          <a:p>
            <a:r>
              <a:rPr lang="en-GB" dirty="0"/>
              <a:t>In an interview former Manchester United and Chelsea striker, Romelu Lukaku admitted he found his best physical shape in Italy when he was followed by a nutritionist. In the interview mentioned the Shirataki pasta.</a:t>
            </a:r>
          </a:p>
          <a:p>
            <a:endParaRPr lang="en-GB" dirty="0"/>
          </a:p>
        </p:txBody>
      </p:sp>
    </p:spTree>
    <p:extLst>
      <p:ext uri="{BB962C8B-B14F-4D97-AF65-F5344CB8AC3E}">
        <p14:creationId xmlns:p14="http://schemas.microsoft.com/office/powerpoint/2010/main" val="119201331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C4F1C3-3ADD-491F-8C66-57912A242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0B323FE0-DFB0-4368-A3C2-FC1402A98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4BCA77F-6A46-46C1-822E-DF8DB6F08D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0513689-D00A-4D15-B8A3-AA50EC4B2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AB5ABF80-2CA7-4E17-B99D-F397EA72A39D}"/>
              </a:ext>
            </a:extLst>
          </p:cNvPr>
          <p:cNvSpPr>
            <a:spLocks noGrp="1"/>
          </p:cNvSpPr>
          <p:nvPr>
            <p:ph type="title"/>
          </p:nvPr>
        </p:nvSpPr>
        <p:spPr>
          <a:xfrm>
            <a:off x="231140" y="440702"/>
            <a:ext cx="8640201" cy="1001231"/>
          </a:xfrm>
        </p:spPr>
        <p:txBody>
          <a:bodyPr vert="horz" lIns="91440" tIns="45720" rIns="91440" bIns="45720" rtlCol="0" anchor="b">
            <a:normAutofit/>
          </a:bodyPr>
          <a:lstStyle/>
          <a:p>
            <a:pPr algn="ctr">
              <a:lnSpc>
                <a:spcPct val="85000"/>
              </a:lnSpc>
            </a:pPr>
            <a:r>
              <a:rPr lang="en-US" sz="4000" b="1" cap="all" dirty="0">
                <a:solidFill>
                  <a:schemeClr val="tx1"/>
                </a:solidFill>
              </a:rPr>
              <a:t>tempeh</a:t>
            </a:r>
          </a:p>
        </p:txBody>
      </p:sp>
      <p:pic>
        <p:nvPicPr>
          <p:cNvPr id="8" name="Immagine 7">
            <a:extLst>
              <a:ext uri="{FF2B5EF4-FFF2-40B4-BE49-F238E27FC236}">
                <a16:creationId xmlns:a16="http://schemas.microsoft.com/office/drawing/2014/main" id="{67602D57-5EE6-4FED-9DEB-8C3FB1099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140" y="243840"/>
            <a:ext cx="1439209" cy="2036617"/>
          </a:xfrm>
          <a:prstGeom prst="ellipse">
            <a:avLst/>
          </a:prstGeom>
          <a:ln>
            <a:noFill/>
          </a:ln>
          <a:effectLst>
            <a:softEdge rad="112500"/>
          </a:effectLst>
        </p:spPr>
      </p:pic>
      <p:sp>
        <p:nvSpPr>
          <p:cNvPr id="14" name="CasellaDiTesto 13">
            <a:extLst>
              <a:ext uri="{FF2B5EF4-FFF2-40B4-BE49-F238E27FC236}">
                <a16:creationId xmlns:a16="http://schemas.microsoft.com/office/drawing/2014/main" id="{4BA4B356-C9E9-41DF-8ABA-66711234575F}"/>
              </a:ext>
            </a:extLst>
          </p:cNvPr>
          <p:cNvSpPr txBox="1"/>
          <p:nvPr/>
        </p:nvSpPr>
        <p:spPr>
          <a:xfrm>
            <a:off x="1235033" y="5486400"/>
            <a:ext cx="782584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Corbel" panose="020B0503020204020204"/>
                <a:ea typeface="+mn-ea"/>
                <a:cs typeface="+mn-cs"/>
              </a:rPr>
              <a:t>   </a:t>
            </a:r>
          </a:p>
        </p:txBody>
      </p:sp>
      <p:pic>
        <p:nvPicPr>
          <p:cNvPr id="3" name="Immagine 2">
            <a:extLst>
              <a:ext uri="{FF2B5EF4-FFF2-40B4-BE49-F238E27FC236}">
                <a16:creationId xmlns:a16="http://schemas.microsoft.com/office/drawing/2014/main" id="{505B834F-5B23-4D00-B3C4-2BAE78F12794}"/>
              </a:ext>
            </a:extLst>
          </p:cNvPr>
          <p:cNvPicPr>
            <a:picLocks noChangeAspect="1"/>
          </p:cNvPicPr>
          <p:nvPr/>
        </p:nvPicPr>
        <p:blipFill>
          <a:blip r:embed="rId3"/>
          <a:stretch>
            <a:fillRect/>
          </a:stretch>
        </p:blipFill>
        <p:spPr>
          <a:xfrm>
            <a:off x="7487670" y="941317"/>
            <a:ext cx="3710539" cy="2785108"/>
          </a:xfrm>
          <a:prstGeom prst="rect">
            <a:avLst/>
          </a:prstGeom>
        </p:spPr>
      </p:pic>
      <p:sp>
        <p:nvSpPr>
          <p:cNvPr id="4" name="CasellaDiTesto 3">
            <a:extLst>
              <a:ext uri="{FF2B5EF4-FFF2-40B4-BE49-F238E27FC236}">
                <a16:creationId xmlns:a16="http://schemas.microsoft.com/office/drawing/2014/main" id="{013B9387-969B-45F7-AB68-607D345C5602}"/>
              </a:ext>
            </a:extLst>
          </p:cNvPr>
          <p:cNvSpPr txBox="1"/>
          <p:nvPr/>
        </p:nvSpPr>
        <p:spPr>
          <a:xfrm>
            <a:off x="1355154" y="1686861"/>
            <a:ext cx="3337776" cy="480131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Product of Indonesian origin that comes from the fermentation of soy.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 fermentation process and subsequently the cooking allows a high digestibility compared to other soy products.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100 g of Tempeh provide about 166 kcal, contain 20.7 g of protein, 6.4 g of lipids, 6.4 g of carbohydrates and 4.1 g of fiber.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Excellent to eat with grilled vegetables, sweet and sour sauce or to put in risotto.</a:t>
            </a:r>
            <a:endPar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5" name="Segnaposto contenuto 7">
            <a:extLst>
              <a:ext uri="{FF2B5EF4-FFF2-40B4-BE49-F238E27FC236}">
                <a16:creationId xmlns:a16="http://schemas.microsoft.com/office/drawing/2014/main" id="{57A28F99-8467-4E63-938C-83E3B6474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6405" y="4333610"/>
            <a:ext cx="6155900" cy="2154565"/>
          </a:xfrm>
          <a:prstGeom prst="rect">
            <a:avLst/>
          </a:prstGeom>
        </p:spPr>
      </p:pic>
    </p:spTree>
    <p:extLst>
      <p:ext uri="{BB962C8B-B14F-4D97-AF65-F5344CB8AC3E}">
        <p14:creationId xmlns:p14="http://schemas.microsoft.com/office/powerpoint/2010/main" val="119809306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C4F1C3-3ADD-491F-8C66-57912A242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0B323FE0-DFB0-4368-A3C2-FC1402A98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4BCA77F-6A46-46C1-822E-DF8DB6F08D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0513689-D00A-4D15-B8A3-AA50EC4B2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5" name="Titolo 4">
            <a:extLst>
              <a:ext uri="{FF2B5EF4-FFF2-40B4-BE49-F238E27FC236}">
                <a16:creationId xmlns:a16="http://schemas.microsoft.com/office/drawing/2014/main" id="{45441B20-BEB1-41A2-A6D5-891A49C05C77}"/>
              </a:ext>
            </a:extLst>
          </p:cNvPr>
          <p:cNvSpPr>
            <a:spLocks noGrp="1"/>
          </p:cNvSpPr>
          <p:nvPr>
            <p:ph type="title"/>
          </p:nvPr>
        </p:nvSpPr>
        <p:spPr/>
        <p:txBody>
          <a:bodyPr/>
          <a:lstStyle/>
          <a:p>
            <a:r>
              <a:rPr lang="it-IT" dirty="0"/>
              <a:t>T</a:t>
            </a:r>
          </a:p>
        </p:txBody>
      </p:sp>
      <p:sp>
        <p:nvSpPr>
          <p:cNvPr id="10" name="Titolo 1">
            <a:extLst>
              <a:ext uri="{FF2B5EF4-FFF2-40B4-BE49-F238E27FC236}">
                <a16:creationId xmlns:a16="http://schemas.microsoft.com/office/drawing/2014/main" id="{28F1F172-2542-4FF9-A0FD-04FB37CB892A}"/>
              </a:ext>
            </a:extLst>
          </p:cNvPr>
          <p:cNvSpPr txBox="1">
            <a:spLocks/>
          </p:cNvSpPr>
          <p:nvPr/>
        </p:nvSpPr>
        <p:spPr>
          <a:xfrm>
            <a:off x="2688998" y="1597414"/>
            <a:ext cx="6490275" cy="83497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4000" b="1" i="0" u="none" strike="noStrike" kern="1200" cap="all" spc="0" normalizeH="0" baseline="0" noProof="0" dirty="0">
                <a:ln>
                  <a:noFill/>
                </a:ln>
                <a:solidFill>
                  <a:srgbClr val="FFFFFF"/>
                </a:solidFill>
                <a:effectLst/>
                <a:uLnTx/>
                <a:uFillTx/>
                <a:latin typeface="Corbel" panose="020B0503020204020204"/>
                <a:ea typeface="+mj-ea"/>
                <a:cs typeface="+mj-cs"/>
              </a:rPr>
              <a:t>Thank you for your attention</a:t>
            </a:r>
          </a:p>
        </p:txBody>
      </p:sp>
      <p:pic>
        <p:nvPicPr>
          <p:cNvPr id="7170" name="Picture 2" descr="Mistero svelato - Community di eBay">
            <a:extLst>
              <a:ext uri="{FF2B5EF4-FFF2-40B4-BE49-F238E27FC236}">
                <a16:creationId xmlns:a16="http://schemas.microsoft.com/office/drawing/2014/main" id="{867726E9-9339-4332-852A-069882E15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8354" y="3287486"/>
            <a:ext cx="3003096" cy="2531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01407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C4F1C3-3ADD-491F-8C66-57912A242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0B323FE0-DFB0-4368-A3C2-FC1402A98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4BCA77F-6A46-46C1-822E-DF8DB6F08D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0513689-D00A-4D15-B8A3-AA50EC4B2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AB5ABF80-2CA7-4E17-B99D-F397EA72A39D}"/>
              </a:ext>
            </a:extLst>
          </p:cNvPr>
          <p:cNvSpPr>
            <a:spLocks noGrp="1"/>
          </p:cNvSpPr>
          <p:nvPr>
            <p:ph type="title"/>
          </p:nvPr>
        </p:nvSpPr>
        <p:spPr>
          <a:xfrm>
            <a:off x="1773359" y="324453"/>
            <a:ext cx="8640201" cy="1179357"/>
          </a:xfrm>
        </p:spPr>
        <p:txBody>
          <a:bodyPr vert="horz" lIns="91440" tIns="45720" rIns="91440" bIns="45720" rtlCol="0" anchor="b">
            <a:normAutofit/>
          </a:bodyPr>
          <a:lstStyle/>
          <a:p>
            <a:pPr algn="ctr">
              <a:lnSpc>
                <a:spcPct val="85000"/>
              </a:lnSpc>
            </a:pPr>
            <a:r>
              <a:rPr lang="en-US" sz="4000" b="1" cap="all" dirty="0">
                <a:solidFill>
                  <a:schemeClr val="tx1"/>
                </a:solidFill>
              </a:rPr>
              <a:t>Nutritional FACTORS THAT INFLUENCE SPORT PERFORMANCEs </a:t>
            </a:r>
          </a:p>
        </p:txBody>
      </p:sp>
      <p:pic>
        <p:nvPicPr>
          <p:cNvPr id="4" name="Immagine 3">
            <a:extLst>
              <a:ext uri="{FF2B5EF4-FFF2-40B4-BE49-F238E27FC236}">
                <a16:creationId xmlns:a16="http://schemas.microsoft.com/office/drawing/2014/main" id="{497B89DC-F6CF-4537-887F-D5FC41177A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9929" y="1455964"/>
            <a:ext cx="2298743" cy="1624445"/>
          </a:xfrm>
          <a:prstGeom prst="ellipse">
            <a:avLst/>
          </a:prstGeom>
          <a:ln>
            <a:noFill/>
          </a:ln>
          <a:effectLst>
            <a:softEdge rad="112500"/>
          </a:effectLst>
        </p:spPr>
      </p:pic>
      <p:pic>
        <p:nvPicPr>
          <p:cNvPr id="6" name="Immagine 5" descr="Immagine che contiene testo, pianta, verdura&#10;&#10;Descrizione generata automaticamente">
            <a:extLst>
              <a:ext uri="{FF2B5EF4-FFF2-40B4-BE49-F238E27FC236}">
                <a16:creationId xmlns:a16="http://schemas.microsoft.com/office/drawing/2014/main" id="{E15163AE-B604-419A-90F4-7CAB116512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51480" y="1518438"/>
            <a:ext cx="1454360" cy="2036617"/>
          </a:xfrm>
          <a:prstGeom prst="ellipse">
            <a:avLst/>
          </a:prstGeom>
          <a:ln>
            <a:noFill/>
          </a:ln>
          <a:effectLst>
            <a:softEdge rad="112500"/>
          </a:effectLst>
        </p:spPr>
      </p:pic>
      <p:pic>
        <p:nvPicPr>
          <p:cNvPr id="10" name="Immagine 9">
            <a:extLst>
              <a:ext uri="{FF2B5EF4-FFF2-40B4-BE49-F238E27FC236}">
                <a16:creationId xmlns:a16="http://schemas.microsoft.com/office/drawing/2014/main" id="{1CEB08E8-810B-4C50-BFD8-88631E4C3E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5099" y="1607810"/>
            <a:ext cx="1439209" cy="2036617"/>
          </a:xfrm>
          <a:prstGeom prst="ellipse">
            <a:avLst/>
          </a:prstGeom>
          <a:ln>
            <a:noFill/>
          </a:ln>
          <a:effectLst>
            <a:softEdge rad="112500"/>
          </a:effectLst>
        </p:spPr>
      </p:pic>
      <p:pic>
        <p:nvPicPr>
          <p:cNvPr id="14" name="Immagine 13">
            <a:extLst>
              <a:ext uri="{FF2B5EF4-FFF2-40B4-BE49-F238E27FC236}">
                <a16:creationId xmlns:a16="http://schemas.microsoft.com/office/drawing/2014/main" id="{3078D479-CECD-42F3-A87E-521F86B284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4389" y="3943136"/>
            <a:ext cx="1904751" cy="2036618"/>
          </a:xfrm>
          <a:prstGeom prst="ellipse">
            <a:avLst/>
          </a:prstGeom>
          <a:ln>
            <a:noFill/>
          </a:ln>
          <a:effectLst>
            <a:softEdge rad="112500"/>
          </a:effectLst>
        </p:spPr>
      </p:pic>
      <p:pic>
        <p:nvPicPr>
          <p:cNvPr id="18" name="Immagine 17" descr="Immagine che contiene persona, interni&#10;&#10;Descrizione generata automaticamente">
            <a:extLst>
              <a:ext uri="{FF2B5EF4-FFF2-40B4-BE49-F238E27FC236}">
                <a16:creationId xmlns:a16="http://schemas.microsoft.com/office/drawing/2014/main" id="{540D207E-CEAF-4BC2-AD34-EAFD9ACA32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6027" y="4317426"/>
            <a:ext cx="2070327" cy="1530931"/>
          </a:xfrm>
          <a:prstGeom prst="ellipse">
            <a:avLst/>
          </a:prstGeom>
          <a:ln>
            <a:noFill/>
          </a:ln>
          <a:effectLst>
            <a:softEdge rad="112500"/>
          </a:effectLst>
        </p:spPr>
      </p:pic>
      <p:pic>
        <p:nvPicPr>
          <p:cNvPr id="20" name="Immagine 19">
            <a:extLst>
              <a:ext uri="{FF2B5EF4-FFF2-40B4-BE49-F238E27FC236}">
                <a16:creationId xmlns:a16="http://schemas.microsoft.com/office/drawing/2014/main" id="{5E9C43B1-E5A1-4C0E-97AE-EC5F02B0AE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54648" y="4240368"/>
            <a:ext cx="1685049" cy="1685049"/>
          </a:xfrm>
          <a:prstGeom prst="ellipse">
            <a:avLst/>
          </a:prstGeom>
          <a:ln>
            <a:noFill/>
          </a:ln>
          <a:effectLst>
            <a:softEdge rad="112500"/>
          </a:effectLst>
        </p:spPr>
      </p:pic>
      <p:sp>
        <p:nvSpPr>
          <p:cNvPr id="3" name="CasellaDiTesto 2">
            <a:extLst>
              <a:ext uri="{FF2B5EF4-FFF2-40B4-BE49-F238E27FC236}">
                <a16:creationId xmlns:a16="http://schemas.microsoft.com/office/drawing/2014/main" id="{7EDC67E2-1CF9-4DF8-A011-5E13D49DDCCB}"/>
              </a:ext>
            </a:extLst>
          </p:cNvPr>
          <p:cNvSpPr txBox="1"/>
          <p:nvPr/>
        </p:nvSpPr>
        <p:spPr>
          <a:xfrm>
            <a:off x="2499191" y="1631859"/>
            <a:ext cx="168504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Carbohydrates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5" name="CasellaDiTesto 14">
            <a:extLst>
              <a:ext uri="{FF2B5EF4-FFF2-40B4-BE49-F238E27FC236}">
                <a16:creationId xmlns:a16="http://schemas.microsoft.com/office/drawing/2014/main" id="{CB9934B6-C172-42D0-96D2-229FBA3F6783}"/>
              </a:ext>
            </a:extLst>
          </p:cNvPr>
          <p:cNvSpPr txBox="1"/>
          <p:nvPr/>
        </p:nvSpPr>
        <p:spPr>
          <a:xfrm>
            <a:off x="2972058" y="3999085"/>
            <a:ext cx="1685049"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Minerals &amp; Vitamins supplements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7" name="CasellaDiTesto 16">
            <a:extLst>
              <a:ext uri="{FF2B5EF4-FFF2-40B4-BE49-F238E27FC236}">
                <a16:creationId xmlns:a16="http://schemas.microsoft.com/office/drawing/2014/main" id="{E7346DED-0C21-4AF9-A0CF-F7F3D9CB954F}"/>
              </a:ext>
            </a:extLst>
          </p:cNvPr>
          <p:cNvSpPr txBox="1"/>
          <p:nvPr/>
        </p:nvSpPr>
        <p:spPr>
          <a:xfrm>
            <a:off x="7183505" y="4368417"/>
            <a:ext cx="168504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Sleep</a:t>
            </a:r>
          </a:p>
        </p:txBody>
      </p:sp>
      <p:sp>
        <p:nvSpPr>
          <p:cNvPr id="19" name="CasellaDiTesto 18">
            <a:extLst>
              <a:ext uri="{FF2B5EF4-FFF2-40B4-BE49-F238E27FC236}">
                <a16:creationId xmlns:a16="http://schemas.microsoft.com/office/drawing/2014/main" id="{A2B1BC0D-5842-49F7-A802-90CEFE158058}"/>
              </a:ext>
            </a:extLst>
          </p:cNvPr>
          <p:cNvSpPr txBox="1"/>
          <p:nvPr/>
        </p:nvSpPr>
        <p:spPr>
          <a:xfrm>
            <a:off x="7212615" y="1631859"/>
            <a:ext cx="1685049"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Energy Balance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1" name="CasellaDiTesto 20">
            <a:extLst>
              <a:ext uri="{FF2B5EF4-FFF2-40B4-BE49-F238E27FC236}">
                <a16:creationId xmlns:a16="http://schemas.microsoft.com/office/drawing/2014/main" id="{EAED54AC-C5C6-4CDB-A405-FEB022C3AD20}"/>
              </a:ext>
            </a:extLst>
          </p:cNvPr>
          <p:cNvSpPr txBox="1"/>
          <p:nvPr/>
        </p:nvSpPr>
        <p:spPr>
          <a:xfrm>
            <a:off x="8897664" y="4176707"/>
            <a:ext cx="168504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Gut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2" name="CasellaDiTesto 21">
            <a:extLst>
              <a:ext uri="{FF2B5EF4-FFF2-40B4-BE49-F238E27FC236}">
                <a16:creationId xmlns:a16="http://schemas.microsoft.com/office/drawing/2014/main" id="{7163BD25-68C0-423F-A530-7F7BA5F70FF5}"/>
              </a:ext>
            </a:extLst>
          </p:cNvPr>
          <p:cNvSpPr txBox="1"/>
          <p:nvPr/>
        </p:nvSpPr>
        <p:spPr>
          <a:xfrm>
            <a:off x="9054095" y="1682555"/>
            <a:ext cx="168504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Proteins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25490879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C4F1C3-3ADD-491F-8C66-57912A242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0B323FE0-DFB0-4368-A3C2-FC1402A98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4BCA77F-6A46-46C1-822E-DF8DB6F08D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0513689-D00A-4D15-B8A3-AA50EC4B2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5" name="Titolo 4">
            <a:extLst>
              <a:ext uri="{FF2B5EF4-FFF2-40B4-BE49-F238E27FC236}">
                <a16:creationId xmlns:a16="http://schemas.microsoft.com/office/drawing/2014/main" id="{45441B20-BEB1-41A2-A6D5-891A49C05C77}"/>
              </a:ext>
            </a:extLst>
          </p:cNvPr>
          <p:cNvSpPr>
            <a:spLocks noGrp="1"/>
          </p:cNvSpPr>
          <p:nvPr>
            <p:ph type="title"/>
          </p:nvPr>
        </p:nvSpPr>
        <p:spPr>
          <a:xfrm>
            <a:off x="670527" y="632460"/>
            <a:ext cx="9875520" cy="1356360"/>
          </a:xfrm>
        </p:spPr>
        <p:txBody>
          <a:bodyPr>
            <a:normAutofit fontScale="90000"/>
          </a:bodyPr>
          <a:lstStyle/>
          <a:p>
            <a:br>
              <a:rPr lang="it-IT" dirty="0"/>
            </a:br>
            <a:br>
              <a:rPr lang="it-IT" dirty="0"/>
            </a:br>
            <a:endParaRPr lang="it-IT" dirty="0"/>
          </a:p>
        </p:txBody>
      </p:sp>
      <p:sp>
        <p:nvSpPr>
          <p:cNvPr id="3" name="CasellaDiTesto 2">
            <a:extLst>
              <a:ext uri="{FF2B5EF4-FFF2-40B4-BE49-F238E27FC236}">
                <a16:creationId xmlns:a16="http://schemas.microsoft.com/office/drawing/2014/main" id="{71FCAA25-D09C-43F0-8E1E-B4E342513F63}"/>
              </a:ext>
            </a:extLst>
          </p:cNvPr>
          <p:cNvSpPr txBox="1"/>
          <p:nvPr/>
        </p:nvSpPr>
        <p:spPr>
          <a:xfrm>
            <a:off x="1645951" y="396578"/>
            <a:ext cx="9679148" cy="707886"/>
          </a:xfrm>
          <a:prstGeom prst="rect">
            <a:avLst/>
          </a:prstGeom>
          <a:noFill/>
        </p:spPr>
        <p:txBody>
          <a:bodyPr wrap="square" rtlCol="0">
            <a:spAutoFit/>
          </a:bodyPr>
          <a:lstStyle/>
          <a:p>
            <a:r>
              <a:rPr lang="en-GB" sz="4000" dirty="0"/>
              <a:t>WHAT TYPE OF ATHLETE ARE YOU?</a:t>
            </a:r>
          </a:p>
        </p:txBody>
      </p:sp>
      <p:pic>
        <p:nvPicPr>
          <p:cNvPr id="4" name="Immagine 3">
            <a:extLst>
              <a:ext uri="{FF2B5EF4-FFF2-40B4-BE49-F238E27FC236}">
                <a16:creationId xmlns:a16="http://schemas.microsoft.com/office/drawing/2014/main" id="{EEEE99DB-61C9-4F6E-9A03-D2DEC6C25021}"/>
              </a:ext>
            </a:extLst>
          </p:cNvPr>
          <p:cNvPicPr>
            <a:picLocks noChangeAspect="1"/>
          </p:cNvPicPr>
          <p:nvPr/>
        </p:nvPicPr>
        <p:blipFill rotWithShape="1">
          <a:blip r:embed="rId2"/>
          <a:srcRect l="7222" r="9296"/>
          <a:stretch/>
        </p:blipFill>
        <p:spPr>
          <a:xfrm>
            <a:off x="716923" y="1322991"/>
            <a:ext cx="1858059" cy="1391070"/>
          </a:xfrm>
          <a:prstGeom prst="rect">
            <a:avLst/>
          </a:prstGeom>
        </p:spPr>
      </p:pic>
      <p:pic>
        <p:nvPicPr>
          <p:cNvPr id="6" name="Immagine 5">
            <a:extLst>
              <a:ext uri="{FF2B5EF4-FFF2-40B4-BE49-F238E27FC236}">
                <a16:creationId xmlns:a16="http://schemas.microsoft.com/office/drawing/2014/main" id="{2E1D9A01-F0EE-4D23-B0A8-D09EB808AF5C}"/>
              </a:ext>
            </a:extLst>
          </p:cNvPr>
          <p:cNvPicPr>
            <a:picLocks noChangeAspect="1"/>
          </p:cNvPicPr>
          <p:nvPr/>
        </p:nvPicPr>
        <p:blipFill rotWithShape="1">
          <a:blip r:embed="rId3"/>
          <a:srcRect l="26187" r="13482"/>
          <a:stretch/>
        </p:blipFill>
        <p:spPr>
          <a:xfrm>
            <a:off x="844367" y="2932588"/>
            <a:ext cx="1603169" cy="1504149"/>
          </a:xfrm>
          <a:prstGeom prst="rect">
            <a:avLst/>
          </a:prstGeom>
        </p:spPr>
      </p:pic>
      <p:pic>
        <p:nvPicPr>
          <p:cNvPr id="8" name="Immagine 7">
            <a:extLst>
              <a:ext uri="{FF2B5EF4-FFF2-40B4-BE49-F238E27FC236}">
                <a16:creationId xmlns:a16="http://schemas.microsoft.com/office/drawing/2014/main" id="{E73C03D9-CE98-40A0-84B9-4C68C4BFB8C8}"/>
              </a:ext>
            </a:extLst>
          </p:cNvPr>
          <p:cNvPicPr>
            <a:picLocks noChangeAspect="1"/>
          </p:cNvPicPr>
          <p:nvPr/>
        </p:nvPicPr>
        <p:blipFill rotWithShape="1">
          <a:blip r:embed="rId4"/>
          <a:srcRect r="12900" b="8249"/>
          <a:stretch/>
        </p:blipFill>
        <p:spPr>
          <a:xfrm>
            <a:off x="930313" y="4617940"/>
            <a:ext cx="1282906" cy="1996220"/>
          </a:xfrm>
          <a:prstGeom prst="rect">
            <a:avLst/>
          </a:prstGeom>
        </p:spPr>
      </p:pic>
      <p:graphicFrame>
        <p:nvGraphicFramePr>
          <p:cNvPr id="19" name="Tabella 19">
            <a:extLst>
              <a:ext uri="{FF2B5EF4-FFF2-40B4-BE49-F238E27FC236}">
                <a16:creationId xmlns:a16="http://schemas.microsoft.com/office/drawing/2014/main" id="{3D6A6C4C-855C-4941-8C82-0A5FDFB25B27}"/>
              </a:ext>
            </a:extLst>
          </p:cNvPr>
          <p:cNvGraphicFramePr>
            <a:graphicFrameLocks noGrp="1"/>
          </p:cNvGraphicFramePr>
          <p:nvPr>
            <p:extLst>
              <p:ext uri="{D42A27DB-BD31-4B8C-83A1-F6EECF244321}">
                <p14:modId xmlns:p14="http://schemas.microsoft.com/office/powerpoint/2010/main" val="3156767875"/>
              </p:ext>
            </p:extLst>
          </p:nvPr>
        </p:nvGraphicFramePr>
        <p:xfrm>
          <a:off x="3122914" y="1084843"/>
          <a:ext cx="8127999" cy="5297913"/>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637928311"/>
                    </a:ext>
                  </a:extLst>
                </a:gridCol>
                <a:gridCol w="2709333">
                  <a:extLst>
                    <a:ext uri="{9D8B030D-6E8A-4147-A177-3AD203B41FA5}">
                      <a16:colId xmlns:a16="http://schemas.microsoft.com/office/drawing/2014/main" val="3372108491"/>
                    </a:ext>
                  </a:extLst>
                </a:gridCol>
                <a:gridCol w="2709333">
                  <a:extLst>
                    <a:ext uri="{9D8B030D-6E8A-4147-A177-3AD203B41FA5}">
                      <a16:colId xmlns:a16="http://schemas.microsoft.com/office/drawing/2014/main" val="3590617084"/>
                    </a:ext>
                  </a:extLst>
                </a:gridCol>
              </a:tblGrid>
              <a:tr h="496027">
                <a:tc>
                  <a:txBody>
                    <a:bodyPr/>
                    <a:lstStyle/>
                    <a:p>
                      <a:r>
                        <a:rPr lang="en-GB" dirty="0"/>
                        <a:t>Athlete type</a:t>
                      </a:r>
                    </a:p>
                  </a:txBody>
                  <a:tcPr/>
                </a:tc>
                <a:tc>
                  <a:txBody>
                    <a:bodyPr/>
                    <a:lstStyle/>
                    <a:p>
                      <a:r>
                        <a:rPr lang="en-GB" dirty="0"/>
                        <a:t>Duration activity  and intensity</a:t>
                      </a:r>
                    </a:p>
                  </a:txBody>
                  <a:tcPr/>
                </a:tc>
                <a:tc>
                  <a:txBody>
                    <a:bodyPr/>
                    <a:lstStyle/>
                    <a:p>
                      <a:r>
                        <a:rPr lang="en-GB" dirty="0"/>
                        <a:t>Energy source</a:t>
                      </a:r>
                    </a:p>
                  </a:txBody>
                  <a:tcPr/>
                </a:tc>
                <a:extLst>
                  <a:ext uri="{0D108BD9-81ED-4DB2-BD59-A6C34878D82A}">
                    <a16:rowId xmlns:a16="http://schemas.microsoft.com/office/drawing/2014/main" val="2631387609"/>
                  </a:ext>
                </a:extLst>
              </a:tr>
              <a:tr h="1552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Weight lifters, body builders and </a:t>
                      </a:r>
                      <a:r>
                        <a:rPr lang="it-IT" dirty="0"/>
                        <a:t>weight throwers</a:t>
                      </a:r>
                      <a:r>
                        <a:rPr lang="en-GB" dirty="0"/>
                        <a:t>.</a:t>
                      </a:r>
                    </a:p>
                    <a:p>
                      <a:endParaRPr lang="en-GB" dirty="0"/>
                    </a:p>
                  </a:txBody>
                  <a:tcPr/>
                </a:tc>
                <a:tc>
                  <a:txBody>
                    <a:bodyPr/>
                    <a:lstStyle/>
                    <a:p>
                      <a:r>
                        <a:rPr lang="en-GB" dirty="0"/>
                        <a:t>Exercise duration from 2 to 5 seconds.</a:t>
                      </a:r>
                    </a:p>
                    <a:p>
                      <a:endParaRPr lang="en-GB" dirty="0"/>
                    </a:p>
                    <a:p>
                      <a:endParaRPr lang="en-GB" dirty="0"/>
                    </a:p>
                    <a:p>
                      <a:r>
                        <a:rPr lang="en-GB" dirty="0"/>
                        <a:t>Very high intensity bouts.</a:t>
                      </a:r>
                    </a:p>
                  </a:txBody>
                  <a:tcPr/>
                </a:tc>
                <a:tc>
                  <a:txBody>
                    <a:bodyPr/>
                    <a:lstStyle/>
                    <a:p>
                      <a:r>
                        <a:rPr lang="en-GB" dirty="0"/>
                        <a:t>Calcium and Creatine (protein) present in our muscles (phosphagen).</a:t>
                      </a:r>
                    </a:p>
                  </a:txBody>
                  <a:tcPr/>
                </a:tc>
                <a:extLst>
                  <a:ext uri="{0D108BD9-81ED-4DB2-BD59-A6C34878D82A}">
                    <a16:rowId xmlns:a16="http://schemas.microsoft.com/office/drawing/2014/main" val="1083109699"/>
                  </a:ext>
                </a:extLst>
              </a:tr>
              <a:tr h="1552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Runner or skater sprinters, crossfit and  skipping rope.</a:t>
                      </a:r>
                    </a:p>
                    <a:p>
                      <a:endParaRPr lang="en-GB" dirty="0"/>
                    </a:p>
                  </a:txBody>
                  <a:tcPr/>
                </a:tc>
                <a:tc>
                  <a:txBody>
                    <a:bodyPr/>
                    <a:lstStyle/>
                    <a:p>
                      <a:r>
                        <a:rPr lang="en-GB" dirty="0"/>
                        <a:t>Exercise duration from 10 seconds to 5 minutes.</a:t>
                      </a:r>
                    </a:p>
                    <a:p>
                      <a:endParaRPr lang="en-GB" dirty="0"/>
                    </a:p>
                    <a:p>
                      <a:endParaRPr lang="en-GB" dirty="0"/>
                    </a:p>
                    <a:p>
                      <a:r>
                        <a:rPr lang="en-GB" dirty="0"/>
                        <a:t>High intensity bouts.</a:t>
                      </a:r>
                    </a:p>
                  </a:txBody>
                  <a:tcPr/>
                </a:tc>
                <a:tc>
                  <a:txBody>
                    <a:bodyPr/>
                    <a:lstStyle/>
                    <a:p>
                      <a:r>
                        <a:rPr lang="en-GB" dirty="0"/>
                        <a:t>Carbohydrates in anaerobic situation, without the use of oxygen (glycolytic).</a:t>
                      </a:r>
                    </a:p>
                  </a:txBody>
                  <a:tcPr/>
                </a:tc>
                <a:extLst>
                  <a:ext uri="{0D108BD9-81ED-4DB2-BD59-A6C34878D82A}">
                    <a16:rowId xmlns:a16="http://schemas.microsoft.com/office/drawing/2014/main" val="2771763241"/>
                  </a:ext>
                </a:extLst>
              </a:tr>
              <a:tr h="1552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Long distance athletes as marathon runners or cyclists.</a:t>
                      </a:r>
                    </a:p>
                    <a:p>
                      <a:endParaRPr lang="en-GB" dirty="0"/>
                    </a:p>
                  </a:txBody>
                  <a:tcPr/>
                </a:tc>
                <a:tc>
                  <a:txBody>
                    <a:bodyPr/>
                    <a:lstStyle/>
                    <a:p>
                      <a:r>
                        <a:rPr lang="en-GB" dirty="0"/>
                        <a:t> Exercise duration  from 10 minutes to few hours.</a:t>
                      </a:r>
                    </a:p>
                    <a:p>
                      <a:endParaRPr lang="en-GB" dirty="0"/>
                    </a:p>
                    <a:p>
                      <a:endParaRPr lang="en-GB" dirty="0"/>
                    </a:p>
                    <a:p>
                      <a:r>
                        <a:rPr lang="en-GB" dirty="0"/>
                        <a:t>Low intensity bouts.</a:t>
                      </a:r>
                    </a:p>
                  </a:txBody>
                  <a:tcPr/>
                </a:tc>
                <a:tc>
                  <a:txBody>
                    <a:bodyPr/>
                    <a:lstStyle/>
                    <a:p>
                      <a:r>
                        <a:rPr lang="en-GB" dirty="0"/>
                        <a:t>Carbohydrates and Fats in aerobic situation, with the use of oxygen (oxidative).</a:t>
                      </a:r>
                    </a:p>
                  </a:txBody>
                  <a:tcPr/>
                </a:tc>
                <a:extLst>
                  <a:ext uri="{0D108BD9-81ED-4DB2-BD59-A6C34878D82A}">
                    <a16:rowId xmlns:a16="http://schemas.microsoft.com/office/drawing/2014/main" val="753532505"/>
                  </a:ext>
                </a:extLst>
              </a:tr>
            </a:tbl>
          </a:graphicData>
        </a:graphic>
      </p:graphicFrame>
    </p:spTree>
    <p:extLst>
      <p:ext uri="{BB962C8B-B14F-4D97-AF65-F5344CB8AC3E}">
        <p14:creationId xmlns:p14="http://schemas.microsoft.com/office/powerpoint/2010/main" val="99180004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C4F1C3-3ADD-491F-8C66-57912A242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0B323FE0-DFB0-4368-A3C2-FC1402A98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4BCA77F-6A46-46C1-822E-DF8DB6F08D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0513689-D00A-4D15-B8A3-AA50EC4B2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5" name="Titolo 4">
            <a:extLst>
              <a:ext uri="{FF2B5EF4-FFF2-40B4-BE49-F238E27FC236}">
                <a16:creationId xmlns:a16="http://schemas.microsoft.com/office/drawing/2014/main" id="{45441B20-BEB1-41A2-A6D5-891A49C05C77}"/>
              </a:ext>
            </a:extLst>
          </p:cNvPr>
          <p:cNvSpPr>
            <a:spLocks noGrp="1"/>
          </p:cNvSpPr>
          <p:nvPr>
            <p:ph type="title"/>
          </p:nvPr>
        </p:nvSpPr>
        <p:spPr/>
        <p:txBody>
          <a:bodyPr/>
          <a:lstStyle/>
          <a:p>
            <a:endParaRPr lang="it-IT" dirty="0"/>
          </a:p>
        </p:txBody>
      </p:sp>
      <p:pic>
        <p:nvPicPr>
          <p:cNvPr id="4" name="Immagine 3">
            <a:extLst>
              <a:ext uri="{FF2B5EF4-FFF2-40B4-BE49-F238E27FC236}">
                <a16:creationId xmlns:a16="http://schemas.microsoft.com/office/drawing/2014/main" id="{6AD40649-4BBF-434C-BE51-B244706AF7F4}"/>
              </a:ext>
            </a:extLst>
          </p:cNvPr>
          <p:cNvPicPr>
            <a:picLocks noChangeAspect="1"/>
          </p:cNvPicPr>
          <p:nvPr/>
        </p:nvPicPr>
        <p:blipFill>
          <a:blip r:embed="rId2"/>
          <a:stretch>
            <a:fillRect/>
          </a:stretch>
        </p:blipFill>
        <p:spPr>
          <a:xfrm>
            <a:off x="1763243" y="609600"/>
            <a:ext cx="8445018" cy="5243526"/>
          </a:xfrm>
          <a:prstGeom prst="rect">
            <a:avLst/>
          </a:prstGeom>
        </p:spPr>
      </p:pic>
      <p:pic>
        <p:nvPicPr>
          <p:cNvPr id="2" name="Immagine 1">
            <a:extLst>
              <a:ext uri="{FF2B5EF4-FFF2-40B4-BE49-F238E27FC236}">
                <a16:creationId xmlns:a16="http://schemas.microsoft.com/office/drawing/2014/main" id="{7E141A89-E6A5-4929-8CE4-19DA88E65B1D}"/>
              </a:ext>
            </a:extLst>
          </p:cNvPr>
          <p:cNvPicPr>
            <a:picLocks noChangeAspect="1"/>
          </p:cNvPicPr>
          <p:nvPr/>
        </p:nvPicPr>
        <p:blipFill>
          <a:blip r:embed="rId3"/>
          <a:stretch>
            <a:fillRect/>
          </a:stretch>
        </p:blipFill>
        <p:spPr>
          <a:xfrm>
            <a:off x="176464" y="2143731"/>
            <a:ext cx="1461062" cy="1095796"/>
          </a:xfrm>
          <a:prstGeom prst="rect">
            <a:avLst/>
          </a:prstGeom>
        </p:spPr>
      </p:pic>
      <p:pic>
        <p:nvPicPr>
          <p:cNvPr id="3" name="Immagine 2">
            <a:extLst>
              <a:ext uri="{FF2B5EF4-FFF2-40B4-BE49-F238E27FC236}">
                <a16:creationId xmlns:a16="http://schemas.microsoft.com/office/drawing/2014/main" id="{BB3DC42B-EE4D-455C-AB49-FDADC6AB249A}"/>
              </a:ext>
            </a:extLst>
          </p:cNvPr>
          <p:cNvPicPr>
            <a:picLocks noChangeAspect="1"/>
          </p:cNvPicPr>
          <p:nvPr/>
        </p:nvPicPr>
        <p:blipFill>
          <a:blip r:embed="rId4"/>
          <a:stretch>
            <a:fillRect/>
          </a:stretch>
        </p:blipFill>
        <p:spPr>
          <a:xfrm>
            <a:off x="4727928" y="3429000"/>
            <a:ext cx="1257824" cy="1185812"/>
          </a:xfrm>
          <a:prstGeom prst="rect">
            <a:avLst/>
          </a:prstGeom>
        </p:spPr>
      </p:pic>
      <p:pic>
        <p:nvPicPr>
          <p:cNvPr id="6" name="Immagine 5">
            <a:extLst>
              <a:ext uri="{FF2B5EF4-FFF2-40B4-BE49-F238E27FC236}">
                <a16:creationId xmlns:a16="http://schemas.microsoft.com/office/drawing/2014/main" id="{6A335E54-99F7-4B19-8051-36924E55D462}"/>
              </a:ext>
            </a:extLst>
          </p:cNvPr>
          <p:cNvPicPr>
            <a:picLocks noChangeAspect="1"/>
          </p:cNvPicPr>
          <p:nvPr/>
        </p:nvPicPr>
        <p:blipFill>
          <a:blip r:embed="rId5"/>
          <a:stretch>
            <a:fillRect/>
          </a:stretch>
        </p:blipFill>
        <p:spPr>
          <a:xfrm>
            <a:off x="10378384" y="2064973"/>
            <a:ext cx="1280271" cy="1993565"/>
          </a:xfrm>
          <a:prstGeom prst="rect">
            <a:avLst/>
          </a:prstGeom>
        </p:spPr>
      </p:pic>
      <p:cxnSp>
        <p:nvCxnSpPr>
          <p:cNvPr id="10" name="Connettore 2 9">
            <a:extLst>
              <a:ext uri="{FF2B5EF4-FFF2-40B4-BE49-F238E27FC236}">
                <a16:creationId xmlns:a16="http://schemas.microsoft.com/office/drawing/2014/main" id="{F0E05BF1-A2F0-42A9-8C19-29D1ACA0DC76}"/>
              </a:ext>
            </a:extLst>
          </p:cNvPr>
          <p:cNvCxnSpPr>
            <a:cxnSpLocks/>
          </p:cNvCxnSpPr>
          <p:nvPr/>
        </p:nvCxnSpPr>
        <p:spPr>
          <a:xfrm flipV="1">
            <a:off x="1637526" y="1520043"/>
            <a:ext cx="1556936" cy="1009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Connettore 2 14">
            <a:extLst>
              <a:ext uri="{FF2B5EF4-FFF2-40B4-BE49-F238E27FC236}">
                <a16:creationId xmlns:a16="http://schemas.microsoft.com/office/drawing/2014/main" id="{DB91C9F6-99A3-4826-BB55-9CC23893FB3B}"/>
              </a:ext>
            </a:extLst>
          </p:cNvPr>
          <p:cNvCxnSpPr/>
          <p:nvPr/>
        </p:nvCxnSpPr>
        <p:spPr>
          <a:xfrm flipH="1" flipV="1">
            <a:off x="4892634" y="1520043"/>
            <a:ext cx="464206" cy="19089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Connettore 2 16">
            <a:extLst>
              <a:ext uri="{FF2B5EF4-FFF2-40B4-BE49-F238E27FC236}">
                <a16:creationId xmlns:a16="http://schemas.microsoft.com/office/drawing/2014/main" id="{72041216-D832-4FB1-9A9E-684B47238ACC}"/>
              </a:ext>
            </a:extLst>
          </p:cNvPr>
          <p:cNvCxnSpPr/>
          <p:nvPr/>
        </p:nvCxnSpPr>
        <p:spPr>
          <a:xfrm flipH="1" flipV="1">
            <a:off x="8193974" y="1413164"/>
            <a:ext cx="2247911" cy="9185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374333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C4F1C3-3ADD-491F-8C66-57912A242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0B323FE0-DFB0-4368-A3C2-FC1402A98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4BCA77F-6A46-46C1-822E-DF8DB6F08D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0513689-D00A-4D15-B8A3-AA50EC4B2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5" name="Titolo 4">
            <a:extLst>
              <a:ext uri="{FF2B5EF4-FFF2-40B4-BE49-F238E27FC236}">
                <a16:creationId xmlns:a16="http://schemas.microsoft.com/office/drawing/2014/main" id="{45441B20-BEB1-41A2-A6D5-891A49C05C77}"/>
              </a:ext>
            </a:extLst>
          </p:cNvPr>
          <p:cNvSpPr>
            <a:spLocks noGrp="1"/>
          </p:cNvSpPr>
          <p:nvPr>
            <p:ph type="title"/>
          </p:nvPr>
        </p:nvSpPr>
        <p:spPr/>
        <p:txBody>
          <a:bodyPr/>
          <a:lstStyle/>
          <a:p>
            <a:r>
              <a:rPr lang="it-IT" dirty="0"/>
              <a:t>A</a:t>
            </a:r>
          </a:p>
        </p:txBody>
      </p:sp>
      <p:sp>
        <p:nvSpPr>
          <p:cNvPr id="2" name="CasellaDiTesto 1">
            <a:extLst>
              <a:ext uri="{FF2B5EF4-FFF2-40B4-BE49-F238E27FC236}">
                <a16:creationId xmlns:a16="http://schemas.microsoft.com/office/drawing/2014/main" id="{FAE112AF-CB1B-499D-A501-BCBD79106178}"/>
              </a:ext>
            </a:extLst>
          </p:cNvPr>
          <p:cNvSpPr txBox="1"/>
          <p:nvPr/>
        </p:nvSpPr>
        <p:spPr>
          <a:xfrm>
            <a:off x="1056904" y="463519"/>
            <a:ext cx="8704613" cy="707886"/>
          </a:xfrm>
          <a:prstGeom prst="rect">
            <a:avLst/>
          </a:prstGeom>
          <a:noFill/>
        </p:spPr>
        <p:txBody>
          <a:bodyPr wrap="square" rtlCol="0">
            <a:spAutoFit/>
          </a:bodyPr>
          <a:lstStyle/>
          <a:p>
            <a:pPr algn="ctr"/>
            <a:r>
              <a:rPr lang="en-GB" sz="4000" dirty="0"/>
              <a:t>…AND GAME SPORT ATHLETES? </a:t>
            </a:r>
          </a:p>
        </p:txBody>
      </p:sp>
      <p:pic>
        <p:nvPicPr>
          <p:cNvPr id="3" name="Immagine 2">
            <a:extLst>
              <a:ext uri="{FF2B5EF4-FFF2-40B4-BE49-F238E27FC236}">
                <a16:creationId xmlns:a16="http://schemas.microsoft.com/office/drawing/2014/main" id="{5A394233-7A1A-4E40-8F82-44D52CB7A0DD}"/>
              </a:ext>
            </a:extLst>
          </p:cNvPr>
          <p:cNvPicPr>
            <a:picLocks noChangeAspect="1"/>
          </p:cNvPicPr>
          <p:nvPr/>
        </p:nvPicPr>
        <p:blipFill rotWithShape="1">
          <a:blip r:embed="rId2"/>
          <a:srcRect l="22018" r="23541"/>
          <a:stretch/>
        </p:blipFill>
        <p:spPr>
          <a:xfrm>
            <a:off x="1836048" y="1475691"/>
            <a:ext cx="1898951" cy="1953309"/>
          </a:xfrm>
          <a:prstGeom prst="rect">
            <a:avLst/>
          </a:prstGeom>
        </p:spPr>
      </p:pic>
      <p:pic>
        <p:nvPicPr>
          <p:cNvPr id="4" name="Immagine 3">
            <a:extLst>
              <a:ext uri="{FF2B5EF4-FFF2-40B4-BE49-F238E27FC236}">
                <a16:creationId xmlns:a16="http://schemas.microsoft.com/office/drawing/2014/main" id="{E895AF8D-209B-494A-93B7-CBF7D893F3A8}"/>
              </a:ext>
            </a:extLst>
          </p:cNvPr>
          <p:cNvPicPr>
            <a:picLocks noChangeAspect="1"/>
          </p:cNvPicPr>
          <p:nvPr/>
        </p:nvPicPr>
        <p:blipFill rotWithShape="1">
          <a:blip r:embed="rId3"/>
          <a:srcRect l="34485" r="10160"/>
          <a:stretch/>
        </p:blipFill>
        <p:spPr>
          <a:xfrm>
            <a:off x="4569683" y="1606132"/>
            <a:ext cx="1871384" cy="1893182"/>
          </a:xfrm>
          <a:prstGeom prst="rect">
            <a:avLst/>
          </a:prstGeom>
        </p:spPr>
      </p:pic>
      <p:pic>
        <p:nvPicPr>
          <p:cNvPr id="6" name="Immagine 5">
            <a:extLst>
              <a:ext uri="{FF2B5EF4-FFF2-40B4-BE49-F238E27FC236}">
                <a16:creationId xmlns:a16="http://schemas.microsoft.com/office/drawing/2014/main" id="{5CA8780B-5442-41F0-9B42-EA573CAAC83E}"/>
              </a:ext>
            </a:extLst>
          </p:cNvPr>
          <p:cNvPicPr>
            <a:picLocks noChangeAspect="1"/>
          </p:cNvPicPr>
          <p:nvPr/>
        </p:nvPicPr>
        <p:blipFill rotWithShape="1">
          <a:blip r:embed="rId4"/>
          <a:srcRect l="13014" r="9712"/>
          <a:stretch/>
        </p:blipFill>
        <p:spPr>
          <a:xfrm>
            <a:off x="1826958" y="3788572"/>
            <a:ext cx="1908041" cy="1643137"/>
          </a:xfrm>
          <a:prstGeom prst="rect">
            <a:avLst/>
          </a:prstGeom>
        </p:spPr>
      </p:pic>
      <p:pic>
        <p:nvPicPr>
          <p:cNvPr id="10" name="Immagine 9">
            <a:extLst>
              <a:ext uri="{FF2B5EF4-FFF2-40B4-BE49-F238E27FC236}">
                <a16:creationId xmlns:a16="http://schemas.microsoft.com/office/drawing/2014/main" id="{18FCF06E-CE87-4045-B3E4-EC1B7D0D857A}"/>
              </a:ext>
            </a:extLst>
          </p:cNvPr>
          <p:cNvPicPr>
            <a:picLocks noChangeAspect="1"/>
          </p:cNvPicPr>
          <p:nvPr/>
        </p:nvPicPr>
        <p:blipFill rotWithShape="1">
          <a:blip r:embed="rId5"/>
          <a:srcRect r="626"/>
          <a:stretch/>
        </p:blipFill>
        <p:spPr>
          <a:xfrm>
            <a:off x="4569683" y="3788572"/>
            <a:ext cx="1741714" cy="1752680"/>
          </a:xfrm>
          <a:prstGeom prst="rect">
            <a:avLst/>
          </a:prstGeom>
        </p:spPr>
      </p:pic>
      <p:sp>
        <p:nvSpPr>
          <p:cNvPr id="12" name="CasellaDiTesto 11">
            <a:extLst>
              <a:ext uri="{FF2B5EF4-FFF2-40B4-BE49-F238E27FC236}">
                <a16:creationId xmlns:a16="http://schemas.microsoft.com/office/drawing/2014/main" id="{49D97A33-A02E-44EF-AC21-25F6381FA668}"/>
              </a:ext>
            </a:extLst>
          </p:cNvPr>
          <p:cNvSpPr txBox="1"/>
          <p:nvPr/>
        </p:nvSpPr>
        <p:spPr>
          <a:xfrm>
            <a:off x="7398327" y="2185060"/>
            <a:ext cx="4073237" cy="1631216"/>
          </a:xfrm>
          <a:prstGeom prst="rect">
            <a:avLst/>
          </a:prstGeom>
          <a:noFill/>
        </p:spPr>
        <p:txBody>
          <a:bodyPr wrap="square" rtlCol="0">
            <a:spAutoFit/>
          </a:bodyPr>
          <a:lstStyle/>
          <a:p>
            <a:r>
              <a:rPr lang="en-GB" sz="2000" dirty="0"/>
              <a:t>All game sport athletes use a mix  of the energy sources described previously. They may change in base of  sport type and the role of the athletes. </a:t>
            </a:r>
          </a:p>
        </p:txBody>
      </p:sp>
    </p:spTree>
    <p:extLst>
      <p:ext uri="{BB962C8B-B14F-4D97-AF65-F5344CB8AC3E}">
        <p14:creationId xmlns:p14="http://schemas.microsoft.com/office/powerpoint/2010/main" val="9647287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C4F1C3-3ADD-491F-8C66-57912A242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0B323FE0-DFB0-4368-A3C2-FC1402A98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4BCA77F-6A46-46C1-822E-DF8DB6F08D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0513689-D00A-4D15-B8A3-AA50EC4B2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5" name="Titolo 4">
            <a:extLst>
              <a:ext uri="{FF2B5EF4-FFF2-40B4-BE49-F238E27FC236}">
                <a16:creationId xmlns:a16="http://schemas.microsoft.com/office/drawing/2014/main" id="{45441B20-BEB1-41A2-A6D5-891A49C05C77}"/>
              </a:ext>
            </a:extLst>
          </p:cNvPr>
          <p:cNvSpPr>
            <a:spLocks noGrp="1"/>
          </p:cNvSpPr>
          <p:nvPr>
            <p:ph type="title"/>
          </p:nvPr>
        </p:nvSpPr>
        <p:spPr/>
        <p:txBody>
          <a:bodyPr/>
          <a:lstStyle/>
          <a:p>
            <a:r>
              <a:rPr lang="it-IT" dirty="0"/>
              <a:t>A</a:t>
            </a:r>
          </a:p>
        </p:txBody>
      </p:sp>
      <p:sp>
        <p:nvSpPr>
          <p:cNvPr id="2" name="CasellaDiTesto 1">
            <a:extLst>
              <a:ext uri="{FF2B5EF4-FFF2-40B4-BE49-F238E27FC236}">
                <a16:creationId xmlns:a16="http://schemas.microsoft.com/office/drawing/2014/main" id="{FAE112AF-CB1B-499D-A501-BCBD79106178}"/>
              </a:ext>
            </a:extLst>
          </p:cNvPr>
          <p:cNvSpPr txBox="1"/>
          <p:nvPr/>
        </p:nvSpPr>
        <p:spPr>
          <a:xfrm>
            <a:off x="333999" y="412933"/>
            <a:ext cx="8704613"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FFFFFF"/>
                </a:solidFill>
                <a:effectLst/>
                <a:uLnTx/>
                <a:uFillTx/>
                <a:latin typeface="Corbel" panose="020B0503020204020204"/>
                <a:ea typeface="+mn-ea"/>
                <a:cs typeface="+mn-cs"/>
              </a:rPr>
              <a:t>SOME DAYLESFORD PRODUCTS USEFULL IN SPORT</a:t>
            </a:r>
          </a:p>
        </p:txBody>
      </p:sp>
      <p:pic>
        <p:nvPicPr>
          <p:cNvPr id="3" name="Immagine 2">
            <a:extLst>
              <a:ext uri="{FF2B5EF4-FFF2-40B4-BE49-F238E27FC236}">
                <a16:creationId xmlns:a16="http://schemas.microsoft.com/office/drawing/2014/main" id="{36EAF6CC-FE11-4DA2-B5CD-4D02287FF931}"/>
              </a:ext>
            </a:extLst>
          </p:cNvPr>
          <p:cNvPicPr>
            <a:picLocks noChangeAspect="1"/>
          </p:cNvPicPr>
          <p:nvPr/>
        </p:nvPicPr>
        <p:blipFill>
          <a:blip r:embed="rId2"/>
          <a:stretch>
            <a:fillRect/>
          </a:stretch>
        </p:blipFill>
        <p:spPr>
          <a:xfrm>
            <a:off x="596267" y="2070658"/>
            <a:ext cx="1382394" cy="2479822"/>
          </a:xfrm>
          <a:prstGeom prst="rect">
            <a:avLst/>
          </a:prstGeom>
        </p:spPr>
      </p:pic>
      <p:pic>
        <p:nvPicPr>
          <p:cNvPr id="4" name="Immagine 3">
            <a:extLst>
              <a:ext uri="{FF2B5EF4-FFF2-40B4-BE49-F238E27FC236}">
                <a16:creationId xmlns:a16="http://schemas.microsoft.com/office/drawing/2014/main" id="{883160C1-7D29-4CAF-9D32-561CB52EC91A}"/>
              </a:ext>
            </a:extLst>
          </p:cNvPr>
          <p:cNvPicPr>
            <a:picLocks noChangeAspect="1"/>
          </p:cNvPicPr>
          <p:nvPr/>
        </p:nvPicPr>
        <p:blipFill>
          <a:blip r:embed="rId3"/>
          <a:stretch>
            <a:fillRect/>
          </a:stretch>
        </p:blipFill>
        <p:spPr>
          <a:xfrm>
            <a:off x="10346062" y="620411"/>
            <a:ext cx="1511939" cy="2487384"/>
          </a:xfrm>
          <a:prstGeom prst="rect">
            <a:avLst/>
          </a:prstGeom>
        </p:spPr>
      </p:pic>
      <p:pic>
        <p:nvPicPr>
          <p:cNvPr id="6" name="Immagine 5">
            <a:extLst>
              <a:ext uri="{FF2B5EF4-FFF2-40B4-BE49-F238E27FC236}">
                <a16:creationId xmlns:a16="http://schemas.microsoft.com/office/drawing/2014/main" id="{B13F21BA-FC9E-4FEC-B552-79069D854B99}"/>
              </a:ext>
            </a:extLst>
          </p:cNvPr>
          <p:cNvPicPr>
            <a:picLocks noChangeAspect="1"/>
          </p:cNvPicPr>
          <p:nvPr/>
        </p:nvPicPr>
        <p:blipFill>
          <a:blip r:embed="rId4"/>
          <a:stretch>
            <a:fillRect/>
          </a:stretch>
        </p:blipFill>
        <p:spPr>
          <a:xfrm>
            <a:off x="8722021" y="4129923"/>
            <a:ext cx="1472664" cy="2403499"/>
          </a:xfrm>
          <a:prstGeom prst="rect">
            <a:avLst/>
          </a:prstGeom>
        </p:spPr>
      </p:pic>
      <p:pic>
        <p:nvPicPr>
          <p:cNvPr id="12" name="Picture 8" descr="DRINK 420 | ABOUT US – Drink 420">
            <a:extLst>
              <a:ext uri="{FF2B5EF4-FFF2-40B4-BE49-F238E27FC236}">
                <a16:creationId xmlns:a16="http://schemas.microsoft.com/office/drawing/2014/main" id="{0BF3F398-C0C1-4495-858F-00E0740356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4325" y="1646688"/>
            <a:ext cx="3494028" cy="232935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aylesford Organic B Bold Cold Pressed Juice 250ml">
            <a:extLst>
              <a:ext uri="{FF2B5EF4-FFF2-40B4-BE49-F238E27FC236}">
                <a16:creationId xmlns:a16="http://schemas.microsoft.com/office/drawing/2014/main" id="{0D9D4FBD-C868-4678-82A0-9B3661D1E77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454" t="25319" r="33992" b="6021"/>
          <a:stretch/>
        </p:blipFill>
        <p:spPr bwMode="auto">
          <a:xfrm>
            <a:off x="3094707" y="2265025"/>
            <a:ext cx="1981909" cy="4180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63946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C4F1C3-3ADD-491F-8C66-57912A242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0B323FE0-DFB0-4368-A3C2-FC1402A98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4BCA77F-6A46-46C1-822E-DF8DB6F08D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0513689-D00A-4D15-B8A3-AA50EC4B2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AB5ABF80-2CA7-4E17-B99D-F397EA72A39D}"/>
              </a:ext>
            </a:extLst>
          </p:cNvPr>
          <p:cNvSpPr>
            <a:spLocks noGrp="1"/>
          </p:cNvSpPr>
          <p:nvPr>
            <p:ph type="title"/>
          </p:nvPr>
        </p:nvSpPr>
        <p:spPr>
          <a:xfrm>
            <a:off x="1568060" y="207281"/>
            <a:ext cx="8640201" cy="1167486"/>
          </a:xfrm>
        </p:spPr>
        <p:txBody>
          <a:bodyPr vert="horz" lIns="91440" tIns="45720" rIns="91440" bIns="45720" rtlCol="0" anchor="b">
            <a:normAutofit/>
          </a:bodyPr>
          <a:lstStyle/>
          <a:p>
            <a:pPr algn="ctr">
              <a:lnSpc>
                <a:spcPct val="85000"/>
              </a:lnSpc>
            </a:pPr>
            <a:r>
              <a:rPr lang="en-US" sz="4000" b="1" cap="all" dirty="0">
                <a:solidFill>
                  <a:schemeClr val="tx1"/>
                </a:solidFill>
              </a:rPr>
              <a:t>Examples of gluten-free Carbohydrates sources </a:t>
            </a:r>
          </a:p>
        </p:txBody>
      </p:sp>
      <p:pic>
        <p:nvPicPr>
          <p:cNvPr id="3" name="Immagine 2">
            <a:extLst>
              <a:ext uri="{FF2B5EF4-FFF2-40B4-BE49-F238E27FC236}">
                <a16:creationId xmlns:a16="http://schemas.microsoft.com/office/drawing/2014/main" id="{72045B66-B7B3-41AB-B04A-5C43387C9DB2}"/>
              </a:ext>
            </a:extLst>
          </p:cNvPr>
          <p:cNvPicPr>
            <a:picLocks noChangeAspect="1"/>
          </p:cNvPicPr>
          <p:nvPr/>
        </p:nvPicPr>
        <p:blipFill>
          <a:blip r:embed="rId2"/>
          <a:stretch>
            <a:fillRect/>
          </a:stretch>
        </p:blipFill>
        <p:spPr>
          <a:xfrm>
            <a:off x="318829" y="243840"/>
            <a:ext cx="1457070" cy="2036240"/>
          </a:xfrm>
          <a:prstGeom prst="rect">
            <a:avLst/>
          </a:prstGeom>
        </p:spPr>
      </p:pic>
      <p:sp>
        <p:nvSpPr>
          <p:cNvPr id="4" name="CasellaDiTesto 3">
            <a:extLst>
              <a:ext uri="{FF2B5EF4-FFF2-40B4-BE49-F238E27FC236}">
                <a16:creationId xmlns:a16="http://schemas.microsoft.com/office/drawing/2014/main" id="{9FEC457F-C015-45E9-B119-B3BA3F56062B}"/>
              </a:ext>
            </a:extLst>
          </p:cNvPr>
          <p:cNvSpPr txBox="1"/>
          <p:nvPr/>
        </p:nvSpPr>
        <p:spPr>
          <a:xfrm>
            <a:off x="1978659" y="1142146"/>
            <a:ext cx="8229601"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rPr>
              <a:t>Gluten is a group of seed storage proteins found in certain cereal grains. Gluten can trigger adverse inflammatory, immunological and autoimmune reactions in some people (celiac disease) or for some  people could be difficult to digest it. </a:t>
            </a:r>
            <a:endParaRPr kumimoji="0" lang="en-GB"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8" name="CasellaDiTesto 7">
            <a:extLst>
              <a:ext uri="{FF2B5EF4-FFF2-40B4-BE49-F238E27FC236}">
                <a16:creationId xmlns:a16="http://schemas.microsoft.com/office/drawing/2014/main" id="{1D5AE75D-C67B-448A-ADA7-B3EFCEA8FCF9}"/>
              </a:ext>
            </a:extLst>
          </p:cNvPr>
          <p:cNvSpPr txBox="1"/>
          <p:nvPr/>
        </p:nvSpPr>
        <p:spPr>
          <a:xfrm>
            <a:off x="4301598" y="2551837"/>
            <a:ext cx="4296458" cy="258532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BENEFITS: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srgbClr val="FFFFFF"/>
              </a:solidFill>
              <a:latin typeface="Arial" panose="020B0604020202020204" pitchFamily="34" charset="0"/>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Easier to digest.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FF"/>
                </a:solidFill>
                <a:latin typeface="Arial" panose="020B0604020202020204" pitchFamily="34" charset="0"/>
                <a:cs typeface="Arial" panose="020B0604020202020204" pitchFamily="34" charset="0"/>
              </a:rPr>
              <a:t>Low caloric.</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Good source of fibers, minerals (iron, zinc, and magnesium) and protein.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The United Nations General Assembly declared 2013 as the "International Year of Quinoa“</a:t>
            </a:r>
            <a:r>
              <a:rPr lang="en-US" dirty="0">
                <a:solidFill>
                  <a:srgbClr val="FFFFFF"/>
                </a:solidFill>
                <a:latin typeface="Arial" panose="020B0604020202020204" pitchFamily="34" charset="0"/>
                <a:cs typeface="Arial" panose="020B0604020202020204" pitchFamily="34" charset="0"/>
              </a:rPr>
              <a:t>.</a:t>
            </a:r>
          </a:p>
        </p:txBody>
      </p:sp>
      <p:pic>
        <p:nvPicPr>
          <p:cNvPr id="15" name="Immagine 14">
            <a:extLst>
              <a:ext uri="{FF2B5EF4-FFF2-40B4-BE49-F238E27FC236}">
                <a16:creationId xmlns:a16="http://schemas.microsoft.com/office/drawing/2014/main" id="{92697447-EAB7-408C-8CA2-4543C6CE2E51}"/>
              </a:ext>
            </a:extLst>
          </p:cNvPr>
          <p:cNvPicPr>
            <a:picLocks noChangeAspect="1"/>
          </p:cNvPicPr>
          <p:nvPr/>
        </p:nvPicPr>
        <p:blipFill rotWithShape="1">
          <a:blip r:embed="rId3"/>
          <a:srcRect l="27336" t="16654" r="24373" b="16654"/>
          <a:stretch/>
        </p:blipFill>
        <p:spPr>
          <a:xfrm>
            <a:off x="1167896" y="2359111"/>
            <a:ext cx="2322938" cy="4176714"/>
          </a:xfrm>
          <a:prstGeom prst="rect">
            <a:avLst/>
          </a:prstGeom>
        </p:spPr>
      </p:pic>
      <p:pic>
        <p:nvPicPr>
          <p:cNvPr id="10" name="Immagine 9">
            <a:extLst>
              <a:ext uri="{FF2B5EF4-FFF2-40B4-BE49-F238E27FC236}">
                <a16:creationId xmlns:a16="http://schemas.microsoft.com/office/drawing/2014/main" id="{43E93649-7A0B-44BB-8A85-35EAD07216A7}"/>
              </a:ext>
            </a:extLst>
          </p:cNvPr>
          <p:cNvPicPr>
            <a:picLocks noChangeAspect="1"/>
          </p:cNvPicPr>
          <p:nvPr/>
        </p:nvPicPr>
        <p:blipFill>
          <a:blip r:embed="rId4"/>
          <a:stretch>
            <a:fillRect/>
          </a:stretch>
        </p:blipFill>
        <p:spPr>
          <a:xfrm>
            <a:off x="10623940" y="324492"/>
            <a:ext cx="1050197" cy="1635307"/>
          </a:xfrm>
          <a:prstGeom prst="rect">
            <a:avLst/>
          </a:prstGeom>
        </p:spPr>
      </p:pic>
      <p:pic>
        <p:nvPicPr>
          <p:cNvPr id="5" name="Immagine 4">
            <a:extLst>
              <a:ext uri="{FF2B5EF4-FFF2-40B4-BE49-F238E27FC236}">
                <a16:creationId xmlns:a16="http://schemas.microsoft.com/office/drawing/2014/main" id="{451BBBB2-A7F3-4387-9F1C-595F91CBD876}"/>
              </a:ext>
            </a:extLst>
          </p:cNvPr>
          <p:cNvPicPr>
            <a:picLocks noChangeAspect="1"/>
          </p:cNvPicPr>
          <p:nvPr/>
        </p:nvPicPr>
        <p:blipFill rotWithShape="1">
          <a:blip r:embed="rId5"/>
          <a:srcRect l="20578" t="4267" r="21113" b="7973"/>
          <a:stretch/>
        </p:blipFill>
        <p:spPr>
          <a:xfrm>
            <a:off x="10579968" y="2092093"/>
            <a:ext cx="1138139" cy="2355375"/>
          </a:xfrm>
          <a:prstGeom prst="rect">
            <a:avLst/>
          </a:prstGeom>
        </p:spPr>
      </p:pic>
      <p:pic>
        <p:nvPicPr>
          <p:cNvPr id="1026" name="Picture 2" descr="Organic White Basmati Rice 500g | Daylesford">
            <a:extLst>
              <a:ext uri="{FF2B5EF4-FFF2-40B4-BE49-F238E27FC236}">
                <a16:creationId xmlns:a16="http://schemas.microsoft.com/office/drawing/2014/main" id="{9018CCA3-1A34-4490-AB37-AAE8B761DBA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059" t="12814" r="27266" b="21732"/>
          <a:stretch/>
        </p:blipFill>
        <p:spPr bwMode="auto">
          <a:xfrm>
            <a:off x="8472701" y="3415123"/>
            <a:ext cx="1872238" cy="3114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0020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C4F1C3-3ADD-491F-8C66-57912A242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0B323FE0-DFB0-4368-A3C2-FC1402A98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4BCA77F-6A46-46C1-822E-DF8DB6F08D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0513689-D00A-4D15-B8A3-AA50EC4B2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AB5ABF80-2CA7-4E17-B99D-F397EA72A39D}"/>
              </a:ext>
            </a:extLst>
          </p:cNvPr>
          <p:cNvSpPr>
            <a:spLocks noGrp="1"/>
          </p:cNvSpPr>
          <p:nvPr>
            <p:ph type="title"/>
          </p:nvPr>
        </p:nvSpPr>
        <p:spPr>
          <a:xfrm>
            <a:off x="1378055" y="-79462"/>
            <a:ext cx="8640201" cy="1167486"/>
          </a:xfrm>
        </p:spPr>
        <p:txBody>
          <a:bodyPr vert="horz" lIns="91440" tIns="45720" rIns="91440" bIns="45720" rtlCol="0" anchor="b">
            <a:normAutofit/>
          </a:bodyPr>
          <a:lstStyle/>
          <a:p>
            <a:pPr algn="ctr">
              <a:lnSpc>
                <a:spcPct val="85000"/>
              </a:lnSpc>
            </a:pPr>
            <a:r>
              <a:rPr lang="en-US" sz="4000" b="1" cap="all" dirty="0">
                <a:solidFill>
                  <a:schemeClr val="tx1"/>
                </a:solidFill>
              </a:rPr>
              <a:t>Glycemic index</a:t>
            </a:r>
          </a:p>
        </p:txBody>
      </p:sp>
      <p:pic>
        <p:nvPicPr>
          <p:cNvPr id="3" name="Immagine 2">
            <a:extLst>
              <a:ext uri="{FF2B5EF4-FFF2-40B4-BE49-F238E27FC236}">
                <a16:creationId xmlns:a16="http://schemas.microsoft.com/office/drawing/2014/main" id="{72045B66-B7B3-41AB-B04A-5C43387C9DB2}"/>
              </a:ext>
            </a:extLst>
          </p:cNvPr>
          <p:cNvPicPr>
            <a:picLocks noChangeAspect="1"/>
          </p:cNvPicPr>
          <p:nvPr/>
        </p:nvPicPr>
        <p:blipFill>
          <a:blip r:embed="rId2"/>
          <a:stretch>
            <a:fillRect/>
          </a:stretch>
        </p:blipFill>
        <p:spPr>
          <a:xfrm>
            <a:off x="318829" y="243840"/>
            <a:ext cx="1457070" cy="2036240"/>
          </a:xfrm>
          <a:prstGeom prst="rect">
            <a:avLst/>
          </a:prstGeom>
        </p:spPr>
      </p:pic>
      <p:sp>
        <p:nvSpPr>
          <p:cNvPr id="4" name="CasellaDiTesto 3">
            <a:extLst>
              <a:ext uri="{FF2B5EF4-FFF2-40B4-BE49-F238E27FC236}">
                <a16:creationId xmlns:a16="http://schemas.microsoft.com/office/drawing/2014/main" id="{9FEC457F-C015-45E9-B119-B3BA3F56062B}"/>
              </a:ext>
            </a:extLst>
          </p:cNvPr>
          <p:cNvSpPr txBox="1"/>
          <p:nvPr/>
        </p:nvSpPr>
        <p:spPr>
          <a:xfrm>
            <a:off x="1978659" y="1142146"/>
            <a:ext cx="8229601" cy="1754326"/>
          </a:xfrm>
          <a:prstGeom prst="rect">
            <a:avLst/>
          </a:prstGeom>
          <a:noFill/>
        </p:spPr>
        <p:txBody>
          <a:bodyPr wrap="square" rtlCol="0">
            <a:spAutoFit/>
          </a:bodyPr>
          <a:lstStyle/>
          <a:p>
            <a:pPr marL="285750" lvl="0" indent="-285750" defTabSz="457200">
              <a:buFont typeface="Arial" panose="020B0604020202020204" pitchFamily="34" charset="0"/>
              <a:buChar char="•"/>
              <a:defRPr/>
            </a:pPr>
            <a:r>
              <a:rPr lang="en-US" b="1" dirty="0"/>
              <a:t>Glycemia</a:t>
            </a:r>
            <a:r>
              <a:rPr lang="en-US" dirty="0"/>
              <a:t> is blood glucose levels.</a:t>
            </a:r>
          </a:p>
          <a:p>
            <a:pPr marL="285750" indent="-285750" defTabSz="457200">
              <a:buFont typeface="Arial" panose="020B0604020202020204" pitchFamily="34" charset="0"/>
              <a:buChar char="•"/>
              <a:defRPr/>
            </a:pPr>
            <a:r>
              <a:rPr lang="en-US" dirty="0">
                <a:solidFill>
                  <a:srgbClr val="FFFFFF"/>
                </a:solidFill>
              </a:rPr>
              <a:t>After a meal, our </a:t>
            </a:r>
            <a:r>
              <a:rPr lang="en-US" b="1" dirty="0"/>
              <a:t>Glycemia </a:t>
            </a:r>
            <a:r>
              <a:rPr lang="en-US" dirty="0"/>
              <a:t>rises while after some physical activity the </a:t>
            </a:r>
            <a:r>
              <a:rPr lang="en-US" b="1" dirty="0"/>
              <a:t>Glycemia </a:t>
            </a:r>
            <a:r>
              <a:rPr lang="en-US" dirty="0"/>
              <a:t>drops. Normal fasting values </a:t>
            </a:r>
            <a:r>
              <a:rPr lang="en-US" b="1" dirty="0"/>
              <a:t>60-110 mg/dL.</a:t>
            </a:r>
            <a:endParaRPr lang="en-US" dirty="0"/>
          </a:p>
          <a:p>
            <a:pPr marL="285750" lvl="0" indent="-285750" defTabSz="457200">
              <a:buFont typeface="Arial" panose="020B0604020202020204" pitchFamily="34" charset="0"/>
              <a:buChar char="•"/>
              <a:defRPr/>
            </a:pPr>
            <a:r>
              <a:rPr lang="en-US" dirty="0"/>
              <a:t>The </a:t>
            </a:r>
            <a:r>
              <a:rPr lang="en-US" b="1" dirty="0"/>
              <a:t>Glycemic Index</a:t>
            </a:r>
            <a:r>
              <a:rPr lang="en-US" dirty="0"/>
              <a:t> (</a:t>
            </a:r>
            <a:r>
              <a:rPr lang="en-US" b="1" dirty="0"/>
              <a:t>GI</a:t>
            </a:r>
            <a:r>
              <a:rPr lang="en-US" dirty="0"/>
              <a:t>) is a relative ranking of carbohydrate in foods according to how they affect blood glucose levels.   </a:t>
            </a:r>
            <a:r>
              <a:rPr kumimoji="0" lang="en-US" sz="1800" b="0" i="0" u="none" strike="noStrike" kern="1200" cap="none" spc="0" normalizeH="0" noProof="0" dirty="0">
                <a:ln>
                  <a:noFill/>
                </a:ln>
                <a:solidFill>
                  <a:srgbClr val="FFFFFF"/>
                </a:solidFill>
                <a:effectLst/>
                <a:uLnTx/>
                <a:uFillTx/>
                <a:latin typeface="Corbel" panose="020B0503020204020204"/>
                <a:ea typeface="+mn-ea"/>
                <a:cs typeface="+mn-cs"/>
              </a:rPr>
              <a:t> </a:t>
            </a:r>
          </a:p>
          <a:p>
            <a:pPr lvl="0" defTabSz="457200">
              <a:defRPr/>
            </a:pPr>
            <a:endParaRPr kumimoji="0" lang="en-GB"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pic>
        <p:nvPicPr>
          <p:cNvPr id="10" name="Immagine 9">
            <a:extLst>
              <a:ext uri="{FF2B5EF4-FFF2-40B4-BE49-F238E27FC236}">
                <a16:creationId xmlns:a16="http://schemas.microsoft.com/office/drawing/2014/main" id="{43E93649-7A0B-44BB-8A85-35EAD07216A7}"/>
              </a:ext>
            </a:extLst>
          </p:cNvPr>
          <p:cNvPicPr>
            <a:picLocks noChangeAspect="1"/>
          </p:cNvPicPr>
          <p:nvPr/>
        </p:nvPicPr>
        <p:blipFill>
          <a:blip r:embed="rId3"/>
          <a:stretch>
            <a:fillRect/>
          </a:stretch>
        </p:blipFill>
        <p:spPr>
          <a:xfrm>
            <a:off x="10623940" y="324492"/>
            <a:ext cx="1050197" cy="1635307"/>
          </a:xfrm>
          <a:prstGeom prst="rect">
            <a:avLst/>
          </a:prstGeom>
        </p:spPr>
      </p:pic>
      <p:pic>
        <p:nvPicPr>
          <p:cNvPr id="6" name="Immagine 5">
            <a:extLst>
              <a:ext uri="{FF2B5EF4-FFF2-40B4-BE49-F238E27FC236}">
                <a16:creationId xmlns:a16="http://schemas.microsoft.com/office/drawing/2014/main" id="{4291F0C2-DC2B-4CE3-8B42-C2E4064335F6}"/>
              </a:ext>
            </a:extLst>
          </p:cNvPr>
          <p:cNvPicPr>
            <a:picLocks noChangeAspect="1"/>
          </p:cNvPicPr>
          <p:nvPr/>
        </p:nvPicPr>
        <p:blipFill>
          <a:blip r:embed="rId4"/>
          <a:stretch>
            <a:fillRect/>
          </a:stretch>
        </p:blipFill>
        <p:spPr>
          <a:xfrm>
            <a:off x="4487303" y="3020743"/>
            <a:ext cx="7186834" cy="3593417"/>
          </a:xfrm>
          <a:prstGeom prst="rect">
            <a:avLst/>
          </a:prstGeom>
        </p:spPr>
      </p:pic>
      <p:sp>
        <p:nvSpPr>
          <p:cNvPr id="12" name="CasellaDiTesto 11">
            <a:extLst>
              <a:ext uri="{FF2B5EF4-FFF2-40B4-BE49-F238E27FC236}">
                <a16:creationId xmlns:a16="http://schemas.microsoft.com/office/drawing/2014/main" id="{93DF1766-FAE8-46CE-A0F2-2CEB6607D1DC}"/>
              </a:ext>
            </a:extLst>
          </p:cNvPr>
          <p:cNvSpPr txBox="1"/>
          <p:nvPr/>
        </p:nvSpPr>
        <p:spPr>
          <a:xfrm>
            <a:off x="512784" y="3157321"/>
            <a:ext cx="3348842" cy="1477328"/>
          </a:xfrm>
          <a:prstGeom prst="rect">
            <a:avLst/>
          </a:prstGeom>
          <a:noFill/>
        </p:spPr>
        <p:txBody>
          <a:bodyPr wrap="square" rtlCol="0">
            <a:spAutoFit/>
          </a:bodyPr>
          <a:lstStyle/>
          <a:p>
            <a:r>
              <a:rPr lang="en-GB" dirty="0"/>
              <a:t>HIGH </a:t>
            </a:r>
            <a:r>
              <a:rPr lang="en-US" dirty="0"/>
              <a:t>BLOOD GLUCOSE LEVELS:</a:t>
            </a:r>
          </a:p>
          <a:p>
            <a:pPr marL="285750" indent="-285750">
              <a:buFont typeface="Arial" panose="020B0604020202020204" pitchFamily="34" charset="0"/>
              <a:buChar char="•"/>
            </a:pPr>
            <a:r>
              <a:rPr lang="en-US" dirty="0"/>
              <a:t>Fat tissues synthesis.</a:t>
            </a:r>
          </a:p>
          <a:p>
            <a:pPr marL="285750" indent="-285750">
              <a:buFont typeface="Arial" panose="020B0604020202020204" pitchFamily="34" charset="0"/>
              <a:buChar char="•"/>
            </a:pPr>
            <a:r>
              <a:rPr lang="en-US" dirty="0"/>
              <a:t>Acidosis in our blood.</a:t>
            </a:r>
          </a:p>
          <a:p>
            <a:pPr marL="285750" indent="-285750">
              <a:buFont typeface="Arial" panose="020B0604020202020204" pitchFamily="34" charset="0"/>
              <a:buChar char="•"/>
            </a:pPr>
            <a:r>
              <a:rPr lang="en-GB" dirty="0"/>
              <a:t>Risk of diabetes type 2.</a:t>
            </a:r>
          </a:p>
          <a:p>
            <a:endParaRPr lang="en-GB" dirty="0"/>
          </a:p>
        </p:txBody>
      </p:sp>
      <p:sp>
        <p:nvSpPr>
          <p:cNvPr id="14" name="CasellaDiTesto 13">
            <a:extLst>
              <a:ext uri="{FF2B5EF4-FFF2-40B4-BE49-F238E27FC236}">
                <a16:creationId xmlns:a16="http://schemas.microsoft.com/office/drawing/2014/main" id="{0731FF3F-70FC-481D-9AAD-C6FDD06609DD}"/>
              </a:ext>
            </a:extLst>
          </p:cNvPr>
          <p:cNvSpPr txBox="1"/>
          <p:nvPr/>
        </p:nvSpPr>
        <p:spPr>
          <a:xfrm>
            <a:off x="627489" y="4817451"/>
            <a:ext cx="3463466" cy="1477328"/>
          </a:xfrm>
          <a:prstGeom prst="rect">
            <a:avLst/>
          </a:prstGeom>
          <a:noFill/>
        </p:spPr>
        <p:txBody>
          <a:bodyPr wrap="square" rtlCol="0">
            <a:spAutoFit/>
          </a:bodyPr>
          <a:lstStyle/>
          <a:p>
            <a:r>
              <a:rPr lang="en-GB" dirty="0"/>
              <a:t>LOW </a:t>
            </a:r>
            <a:r>
              <a:rPr lang="en-US" dirty="0"/>
              <a:t>BLOOD GLUCOSE LEVELS:</a:t>
            </a:r>
          </a:p>
          <a:p>
            <a:pPr marL="285750" indent="-285750">
              <a:buFont typeface="Arial" panose="020B0604020202020204" pitchFamily="34" charset="0"/>
              <a:buChar char="•"/>
            </a:pPr>
            <a:r>
              <a:rPr lang="en-US" dirty="0"/>
              <a:t>Tiredness </a:t>
            </a:r>
          </a:p>
          <a:p>
            <a:pPr marL="285750" indent="-285750">
              <a:buFont typeface="Arial" panose="020B0604020202020204" pitchFamily="34" charset="0"/>
              <a:buChar char="•"/>
            </a:pPr>
            <a:r>
              <a:rPr lang="en-US" dirty="0"/>
              <a:t>Faint felling.</a:t>
            </a:r>
          </a:p>
          <a:p>
            <a:pPr marL="285750" indent="-285750">
              <a:buFont typeface="Arial" panose="020B0604020202020204" pitchFamily="34" charset="0"/>
              <a:buChar char="•"/>
            </a:pPr>
            <a:endParaRPr lang="en-US" dirty="0"/>
          </a:p>
          <a:p>
            <a:r>
              <a:rPr lang="en-GB" dirty="0"/>
              <a:t> </a:t>
            </a:r>
          </a:p>
        </p:txBody>
      </p:sp>
    </p:spTree>
    <p:extLst>
      <p:ext uri="{BB962C8B-B14F-4D97-AF65-F5344CB8AC3E}">
        <p14:creationId xmlns:p14="http://schemas.microsoft.com/office/powerpoint/2010/main" val="351063885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C4F1C3-3ADD-491F-8C66-57912A242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0B323FE0-DFB0-4368-A3C2-FC1402A98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E4BCA77F-6A46-46C1-822E-DF8DB6F08D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0513689-D00A-4D15-B8A3-AA50EC4B2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olo 1">
            <a:extLst>
              <a:ext uri="{FF2B5EF4-FFF2-40B4-BE49-F238E27FC236}">
                <a16:creationId xmlns:a16="http://schemas.microsoft.com/office/drawing/2014/main" id="{AB5ABF80-2CA7-4E17-B99D-F397EA72A39D}"/>
              </a:ext>
            </a:extLst>
          </p:cNvPr>
          <p:cNvSpPr>
            <a:spLocks noGrp="1"/>
          </p:cNvSpPr>
          <p:nvPr>
            <p:ph type="title"/>
          </p:nvPr>
        </p:nvSpPr>
        <p:spPr>
          <a:xfrm>
            <a:off x="1702096" y="379091"/>
            <a:ext cx="8640201" cy="1167486"/>
          </a:xfrm>
        </p:spPr>
        <p:txBody>
          <a:bodyPr vert="horz" lIns="91440" tIns="45720" rIns="91440" bIns="45720" rtlCol="0" anchor="b">
            <a:normAutofit/>
          </a:bodyPr>
          <a:lstStyle/>
          <a:p>
            <a:pPr algn="ctr">
              <a:lnSpc>
                <a:spcPct val="85000"/>
              </a:lnSpc>
            </a:pPr>
            <a:r>
              <a:rPr lang="en-US" sz="4000" b="1" cap="all" dirty="0">
                <a:solidFill>
                  <a:schemeClr val="tx1"/>
                </a:solidFill>
              </a:rPr>
              <a:t>Medium and low Glycemic index CARBOYDRATE  products</a:t>
            </a:r>
          </a:p>
        </p:txBody>
      </p:sp>
      <p:pic>
        <p:nvPicPr>
          <p:cNvPr id="3" name="Immagine 2">
            <a:extLst>
              <a:ext uri="{FF2B5EF4-FFF2-40B4-BE49-F238E27FC236}">
                <a16:creationId xmlns:a16="http://schemas.microsoft.com/office/drawing/2014/main" id="{72045B66-B7B3-41AB-B04A-5C43387C9DB2}"/>
              </a:ext>
            </a:extLst>
          </p:cNvPr>
          <p:cNvPicPr>
            <a:picLocks noChangeAspect="1"/>
          </p:cNvPicPr>
          <p:nvPr/>
        </p:nvPicPr>
        <p:blipFill>
          <a:blip r:embed="rId2"/>
          <a:stretch>
            <a:fillRect/>
          </a:stretch>
        </p:blipFill>
        <p:spPr>
          <a:xfrm>
            <a:off x="318829" y="243840"/>
            <a:ext cx="1457070" cy="2036240"/>
          </a:xfrm>
          <a:prstGeom prst="rect">
            <a:avLst/>
          </a:prstGeom>
        </p:spPr>
      </p:pic>
      <p:pic>
        <p:nvPicPr>
          <p:cNvPr id="10" name="Immagine 9">
            <a:extLst>
              <a:ext uri="{FF2B5EF4-FFF2-40B4-BE49-F238E27FC236}">
                <a16:creationId xmlns:a16="http://schemas.microsoft.com/office/drawing/2014/main" id="{43E93649-7A0B-44BB-8A85-35EAD07216A7}"/>
              </a:ext>
            </a:extLst>
          </p:cNvPr>
          <p:cNvPicPr>
            <a:picLocks noChangeAspect="1"/>
          </p:cNvPicPr>
          <p:nvPr/>
        </p:nvPicPr>
        <p:blipFill>
          <a:blip r:embed="rId3"/>
          <a:stretch>
            <a:fillRect/>
          </a:stretch>
        </p:blipFill>
        <p:spPr>
          <a:xfrm>
            <a:off x="10623940" y="324492"/>
            <a:ext cx="1050197" cy="1635307"/>
          </a:xfrm>
          <a:prstGeom prst="rect">
            <a:avLst/>
          </a:prstGeom>
        </p:spPr>
      </p:pic>
      <p:pic>
        <p:nvPicPr>
          <p:cNvPr id="1026" name="Picture 2" descr="Spaghetti">
            <a:extLst>
              <a:ext uri="{FF2B5EF4-FFF2-40B4-BE49-F238E27FC236}">
                <a16:creationId xmlns:a16="http://schemas.microsoft.com/office/drawing/2014/main" id="{E8F52974-5120-4315-A500-B4F5E48843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457" t="8667" r="36454" b="9831"/>
          <a:stretch/>
        </p:blipFill>
        <p:spPr bwMode="auto">
          <a:xfrm>
            <a:off x="1863588" y="1772869"/>
            <a:ext cx="1309524" cy="46226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ylesford Organic Brown Basmati Rice 500g (UK/AU) | eJinish online BD">
            <a:extLst>
              <a:ext uri="{FF2B5EF4-FFF2-40B4-BE49-F238E27FC236}">
                <a16:creationId xmlns:a16="http://schemas.microsoft.com/office/drawing/2014/main" id="{5FB7242C-4699-43FE-BAF3-5D3C310164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911" r="24511"/>
          <a:stretch/>
        </p:blipFill>
        <p:spPr bwMode="auto">
          <a:xfrm>
            <a:off x="4647520" y="1959799"/>
            <a:ext cx="2218319" cy="4386005"/>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70394A2C-5EC1-4FD4-B898-FD42086BF319}"/>
              </a:ext>
            </a:extLst>
          </p:cNvPr>
          <p:cNvSpPr txBox="1"/>
          <p:nvPr/>
        </p:nvSpPr>
        <p:spPr>
          <a:xfrm>
            <a:off x="8562109" y="2410691"/>
            <a:ext cx="2778826" cy="3416320"/>
          </a:xfrm>
          <a:prstGeom prst="rect">
            <a:avLst/>
          </a:prstGeom>
          <a:noFill/>
        </p:spPr>
        <p:txBody>
          <a:bodyPr wrap="square" rtlCol="0">
            <a:spAutoFit/>
          </a:bodyPr>
          <a:lstStyle/>
          <a:p>
            <a:r>
              <a:rPr lang="en-GB" dirty="0"/>
              <a:t>SUGGESTIONS TO DECREASE GI:</a:t>
            </a:r>
          </a:p>
          <a:p>
            <a:pPr marL="285750" indent="-285750">
              <a:buFont typeface="Arial" panose="020B0604020202020204" pitchFamily="34" charset="0"/>
              <a:buChar char="•"/>
            </a:pPr>
            <a:r>
              <a:rPr lang="en-GB" dirty="0"/>
              <a:t>Wholewheat has higher fibber level that lowers G.I..</a:t>
            </a:r>
          </a:p>
          <a:p>
            <a:pPr marL="285750" indent="-285750">
              <a:buFont typeface="Arial" panose="020B0604020202020204" pitchFamily="34" charset="0"/>
              <a:buChar char="•"/>
            </a:pPr>
            <a:r>
              <a:rPr lang="en-GB" dirty="0"/>
              <a:t>Do not overcook pasta because it realises more carbohydrates increasing GI:</a:t>
            </a:r>
          </a:p>
          <a:p>
            <a:pPr marL="285750" indent="-285750">
              <a:buFont typeface="Arial" panose="020B0604020202020204" pitchFamily="34" charset="0"/>
              <a:buChar char="•"/>
            </a:pPr>
            <a:r>
              <a:rPr lang="en-GB" dirty="0"/>
              <a:t>Mix always with vegetables. </a:t>
            </a:r>
          </a:p>
          <a:p>
            <a:pPr marL="285750" indent="-285750">
              <a:buFont typeface="Arial" panose="020B0604020202020204" pitchFamily="34" charset="0"/>
              <a:buChar char="•"/>
            </a:pPr>
            <a:r>
              <a:rPr lang="en-GB" dirty="0"/>
              <a:t>Eat slowly. </a:t>
            </a:r>
          </a:p>
        </p:txBody>
      </p:sp>
    </p:spTree>
    <p:extLst>
      <p:ext uri="{BB962C8B-B14F-4D97-AF65-F5344CB8AC3E}">
        <p14:creationId xmlns:p14="http://schemas.microsoft.com/office/powerpoint/2010/main" val="23912743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Base">
  <a:themeElements>
    <a:clrScheme name="Base">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e">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e">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otalTime>394</TotalTime>
  <Words>851</Words>
  <Application>Microsoft Office PowerPoint</Application>
  <PresentationFormat>Widescreen</PresentationFormat>
  <Paragraphs>102</Paragraphs>
  <Slides>17</Slides>
  <Notes>0</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17</vt:i4>
      </vt:variant>
    </vt:vector>
  </HeadingPairs>
  <TitlesOfParts>
    <vt:vector size="20" baseType="lpstr">
      <vt:lpstr>Arial</vt:lpstr>
      <vt:lpstr>Corbel</vt:lpstr>
      <vt:lpstr>Base</vt:lpstr>
      <vt:lpstr>ROLE OF NUTRITION IN SPORT 2.0 </vt:lpstr>
      <vt:lpstr>Nutritional FACTORS THAT INFLUENCE SPORT PERFORMANCEs </vt:lpstr>
      <vt:lpstr>  </vt:lpstr>
      <vt:lpstr>Presentazione standard di PowerPoint</vt:lpstr>
      <vt:lpstr>A</vt:lpstr>
      <vt:lpstr>A</vt:lpstr>
      <vt:lpstr>Examples of gluten-free Carbohydrates sources </vt:lpstr>
      <vt:lpstr>Glycemic index</vt:lpstr>
      <vt:lpstr>Medium and low Glycemic index CARBOYDRATE  products</vt:lpstr>
      <vt:lpstr>Protein's intake</vt:lpstr>
      <vt:lpstr>Ideas of post-workout snacks </vt:lpstr>
      <vt:lpstr>Beetroot juice</vt:lpstr>
      <vt:lpstr>Gut microbiome</vt:lpstr>
      <vt:lpstr>prebiotic vs Probiotic</vt:lpstr>
      <vt:lpstr>Ideas for future products</vt:lpstr>
      <vt:lpstr>tempeh</vt:lpstr>
      <vt:lpst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ROLE OF NUTRITION IN SPORT 2.0 </dc:title>
  <dc:creator>francesco di martino</dc:creator>
  <cp:lastModifiedBy>francesco di martino</cp:lastModifiedBy>
  <cp:revision>45</cp:revision>
  <dcterms:created xsi:type="dcterms:W3CDTF">2021-04-13T09:18:23Z</dcterms:created>
  <dcterms:modified xsi:type="dcterms:W3CDTF">2021-04-16T09:16:47Z</dcterms:modified>
</cp:coreProperties>
</file>